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ink/ink2.xml" ContentType="application/inkml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media/image24.jpg" ContentType="image/png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 autoCompressPictures="0">
  <p:sldMasterIdLst>
    <p:sldMasterId id="2147483648" r:id="rId1"/>
  </p:sldMasterIdLst>
  <p:notesMasterIdLst>
    <p:notesMasterId r:id="rId26"/>
  </p:notesMasterIdLst>
  <p:handoutMasterIdLst>
    <p:handoutMasterId r:id="rId27"/>
  </p:handoutMasterIdLst>
  <p:sldIdLst>
    <p:sldId id="256" r:id="rId2"/>
    <p:sldId id="268" r:id="rId3"/>
    <p:sldId id="276" r:id="rId4"/>
    <p:sldId id="288" r:id="rId5"/>
    <p:sldId id="286" r:id="rId6"/>
    <p:sldId id="287" r:id="rId7"/>
    <p:sldId id="292" r:id="rId8"/>
    <p:sldId id="293" r:id="rId9"/>
    <p:sldId id="285" r:id="rId10"/>
    <p:sldId id="294" r:id="rId11"/>
    <p:sldId id="273" r:id="rId12"/>
    <p:sldId id="272" r:id="rId13"/>
    <p:sldId id="280" r:id="rId14"/>
    <p:sldId id="282" r:id="rId15"/>
    <p:sldId id="283" r:id="rId16"/>
    <p:sldId id="284" r:id="rId17"/>
    <p:sldId id="281" r:id="rId18"/>
    <p:sldId id="277" r:id="rId19"/>
    <p:sldId id="278" r:id="rId20"/>
    <p:sldId id="279" r:id="rId21"/>
    <p:sldId id="274" r:id="rId22"/>
    <p:sldId id="289" r:id="rId23"/>
    <p:sldId id="275" r:id="rId24"/>
    <p:sldId id="270" r:id="rId25"/>
  </p:sldIdLst>
  <p:sldSz cx="9144000" cy="5143500" type="screen16x9"/>
  <p:notesSz cx="6858000" cy="9144000"/>
  <p:embeddedFontLst>
    <p:embeddedFont>
      <p:font typeface="Cascadia Code" panose="020B0609020000020004" pitchFamily="34" charset="0"/>
      <p:regular r:id="rId28"/>
      <p:bold r:id="rId29"/>
      <p:italic r:id="rId30"/>
      <p:boldItalic r:id="rId31"/>
    </p:embeddedFont>
    <p:embeddedFont>
      <p:font typeface="IBM Plex Sans" panose="020B0503050203000203" pitchFamily="34" charset="0"/>
      <p:regular r:id="rId32"/>
      <p:bold r:id="rId33"/>
      <p:italic r:id="rId34"/>
      <p:boldItalic r:id="rId35"/>
    </p:embeddedFont>
    <p:embeddedFont>
      <p:font typeface="Roboto" panose="02000000000000000000" pitchFamily="2" charset="0"/>
      <p:regular r:id="rId36"/>
      <p:bold r:id="rId37"/>
      <p:italic r:id="rId38"/>
      <p:boldItalic r:id="rId39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2A24"/>
    <a:srgbClr val="FFCC01"/>
    <a:srgbClr val="081422"/>
    <a:srgbClr val="B0FFFF"/>
    <a:srgbClr val="0A1523"/>
    <a:srgbClr val="D9FFFF"/>
    <a:srgbClr val="630991"/>
    <a:srgbClr val="0D000D"/>
    <a:srgbClr val="444444"/>
    <a:srgbClr val="1F00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660" autoAdjust="0"/>
    <p:restoredTop sz="85006" autoAdjust="0"/>
  </p:normalViewPr>
  <p:slideViewPr>
    <p:cSldViewPr snapToObjects="1">
      <p:cViewPr>
        <p:scale>
          <a:sx n="138" d="100"/>
          <a:sy n="138" d="100"/>
        </p:scale>
        <p:origin x="2064" y="448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font" Target="fonts/font12.fntdata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font" Target="fonts/font11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84E9E7-0A46-C642-B1CD-9F43F63A761F}" type="datetime1">
              <a:rPr lang="en-US" smtClean="0"/>
              <a:t>10/25/25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C0FFE6-5FBB-9B41-A19C-338E023F0B0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67709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5T18:14:01.434"/>
    </inkml:context>
    <inkml:brush xml:id="br0">
      <inkml:brushProperty name="width" value="0.1" units="cm"/>
      <inkml:brushProperty name="height" value="0.1" units="cm"/>
      <inkml:brushProperty name="color" value="#EE2924"/>
    </inkml:brush>
  </inkml:definitions>
  <inkml:trace contextRef="#ctx0" brushRef="#br0">1 1 24575,'86'8'0,"0"0"0,0 0 0,-4-1 0,9-1 0,8 0 0,6 1 0,5 1 0,1 0 0,0 2-894,-23-2 0,1 2 1,2 0-1,1 1 0,3 0 1,1 0-1,1 1 0,1-1 1,2 0-1,1 0 0,1-1 787,-9-1 1,2-1-1,1 0 1,1-1 0,1 1-1,1-1 1,1 0-1,1 0 1,1 1 0,0 0-1,1 0 1,1 1-1,-1 0 1,2 1-21,-10 0 0,1 0 0,2 1 1,0 0-1,2 0 0,0 0 0,0 1 1,1 0-1,0 1 0,0-1 1,-1 1-1,1-1 0,-2 1 0,0 0 1,-2 0-1,0 0 0,-2 0 127,11 2 0,-1-1 0,-1 1 0,0 0 0,-1 1 0,-1-1 0,0 1 0,-1-1 0,0 1 0,-1 0 0,-1 0 0,-1 0 0,-1 0 0,0 0-38,4 1 0,1 0 1,0 0-1,-1 1 1,0-1-1,-2 1 1,-1 0-1,-2-1 1,-3 1-1,-1 0 1,-4 0-1,-3 0 38,26 6 0,-1 1 0,-4 1 0,-5-1 0,-6-1 0,-9-1 0,-10-2 0,13 5 0,-14-2 0,-22-6 0,-21-8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5T18:14:02.223"/>
    </inkml:context>
    <inkml:brush xml:id="br0">
      <inkml:brushProperty name="width" value="0.1" units="cm"/>
      <inkml:brushProperty name="height" value="0.1" units="cm"/>
      <inkml:brushProperty name="color" value="#EE2924"/>
    </inkml:brush>
  </inkml:definitions>
  <inkml:trace contextRef="#ctx0" brushRef="#br0">1 891 24575,'75'-17'0,"-1"1"0,1-1 0,7 3 0,6 1 0,5 1 0,3-2 0,-17 2 0,1-1 0,3 0 0,3 0 0,4 0 0,5 1-1093,-4 2 1,4 0 0,4 2 0,4-1-1,2 0 1,2 0 0,0 0 0,0-1-1,-1-1 957,-13 0 1,-2 0-1,1-1 1,0 0-1,1-1 1,1 0 0,1 1-1,2-1 1,1 0-1,3 0 1,2 1-9,-8 2 0,2-1 1,2 1-1,3 0 0,1-1 1,2 1-1,0 0 1,1 0-1,1 0 0,-1-1 1,0 1-1,-1-1 0,-2 1 1,0-1-1,-3 0 144,-1 0 0,-1-1 0,-1 0 0,-1 0 0,-1-1 0,0 1 0,0-1 0,0 1 0,0 0 0,0 0 0,1 0 0,1 1 0,1 1 0,1 0-44,2 1 1,2 0 0,3 1 0,1 0 0,1 1 0,1 0 0,0 0 0,-1 0-1,-1 1 1,-2 0 0,-2 0 0,-3-1 0,-3 1 0,-4 0 0,-5 0 43,26-3 0,-6-1 0,-5 1 0,-4 0 0,-2 0 0,-3 1 0,-1 2 0,0 2 0,19 1 0,5 3 0,-1 1 0,-12 1 0,-20 0 0,-27-1 0,-20 0 0,-37 3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4T21:02:52.778"/>
    </inkml:context>
    <inkml:brush xml:id="br0">
      <inkml:brushProperty name="width" value="0.05" units="cm"/>
      <inkml:brushProperty name="height" value="0.05" units="cm"/>
      <inkml:brushProperty name="color" value="#FFCD01"/>
    </inkml:brush>
  </inkml:definitions>
  <inkml:trace contextRef="#ctx0" brushRef="#br0">1 1101 24575,'4'3'0,"2"-2"0,-1 3 0,17-9 0,26-20 0,7-6 0,25-17 0,-25 9 0,6-9 0,-6 1 0,-5-3 0,-5-2 0,6-13 0,-4-2 0,-13 13 0,-5 3 0,7-35 0,-12 31 0,-3 1 0,-5-13 0,7-23 0,-23 49 0,0-1 0,-5 6 0,1 7 0,-2 9 0,2 13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4T21:03:08.288"/>
    </inkml:context>
    <inkml:brush xml:id="br0">
      <inkml:brushProperty name="width" value="0.05" units="cm"/>
      <inkml:brushProperty name="height" value="0.05" units="cm"/>
      <inkml:brushProperty name="color" value="#FFCD01"/>
    </inkml:brush>
  </inkml:definitions>
  <inkml:trace contextRef="#ctx0" brushRef="#br0">1 341 15472,'7'0'0,"4"0"3887,-2-4-3887,5 0 1571,-2-7-1571,6-4 846,-2-5-846,10-11 2799,-3 3-2799,10-16 0,-8 12 0,-4 3 0,-13 11 0,-5 11 0,-3-1 0,4-10 0,0-2 0,4-8 0,-4 9 0,6 15 0,2 17 0,10 11 0,5 16 0,3-11 0,-3 5 0,2-8 0,-2 1 0,4 0 0,-8-4 0,-4-11 0,-12-6 0,-3-6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4T21:03:29.385"/>
    </inkml:context>
    <inkml:brush xml:id="br0">
      <inkml:brushProperty name="width" value="0.05" units="cm"/>
      <inkml:brushProperty name="height" value="0.05" units="cm"/>
      <inkml:brushProperty name="color" value="#FFCD01"/>
    </inkml:brush>
  </inkml:definitions>
  <inkml:trace contextRef="#ctx0" brushRef="#br0">768 8 24575,'-4'-3'0,"-2"2"0,1-3 0,-17 9 0,-26 20 0,-7 6 0,-25 17 0,25-9 0,-6 9 0,6-1 0,5 3 0,5 2 0,-6 13 0,4 2 0,13-13 0,5-3 0,-7 35 0,12-31 0,3-1 0,5 13 0,-7 23 0,23-49 0,0 1 0,5-6 0,-1-7 0,2-9 0,-2-13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4T21:03:29.386"/>
    </inkml:context>
    <inkml:brush xml:id="br0">
      <inkml:brushProperty name="width" value="0.05" units="cm"/>
      <inkml:brushProperty name="height" value="0.05" units="cm"/>
      <inkml:brushProperty name="color" value="#FFCD01"/>
    </inkml:brush>
  </inkml:definitions>
  <inkml:trace contextRef="#ctx0" brushRef="#br0">514 0 15472,'-7'0'0,"-4"0"3887,2 4-3887,-5 0 1571,2 7-1571,-6 4 846,2 5-846,-10 11 2799,3-3-2799,-10 16 0,8-12 0,4-3 0,13-11 0,5-11 0,3 1 0,-4 10 0,0 2 0,-4 8 0,4-9 0,-6-15 0,-2-17 0,-10-11 0,-5-16 0,-3 11 0,3-5 0,-2 8 0,2-1 0,-4 0 0,8 4 0,4 11 0,12 6 0,3 6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F37FED-970C-2049-96AE-96BD1BA5E2DA}" type="datetime1">
              <a:rPr lang="en-US" smtClean="0"/>
              <a:t>10/25/25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/>
              <a:t>Click to edit Master text styles</a:t>
            </a:r>
          </a:p>
          <a:p>
            <a:pPr lvl="1"/>
            <a:r>
              <a:rPr lang="nb-NO"/>
              <a:t>Second level</a:t>
            </a:r>
          </a:p>
          <a:p>
            <a:pPr lvl="2"/>
            <a:r>
              <a:rPr lang="nb-NO"/>
              <a:t>Third level</a:t>
            </a:r>
          </a:p>
          <a:p>
            <a:pPr lvl="3"/>
            <a:r>
              <a:rPr lang="nb-NO"/>
              <a:t>Fourth level</a:t>
            </a:r>
          </a:p>
          <a:p>
            <a:pPr lvl="4"/>
            <a:r>
              <a:rPr lang="nb-NO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048085-8ED8-F544-9D86-69C4C46BE9E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960253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azure/governance/resource-graph/concepts/query-language#resource-graph-custom-language-elements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azure/governance/resource-graph/concepts/query-language#extended-properties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22586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63C9F5-050C-49F8-8369-4E75DC2A7A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D958368-CFF5-24C5-AEFA-2B6852BB6B9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571D4A4-559D-956E-B87D-B3EABA6E3F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37446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C7C75A-3289-13C5-28AD-6E6F539427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E89B60-D997-EC31-8D23-C851BA0ED1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F35B959-6FF5-F2ED-438C-CB9BC316A0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2914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3"/>
              </a:rPr>
              <a:t>https://learn.microsoft.com/en-us/azure/governance/resource-graph/concepts/query-language#resource-graph-tables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3"/>
              </a:rPr>
              <a:t>https://learn.microsoft.com/en-us/azure/azure-monitor/logs/azure-monitor-data-explorer-proxy#query-data-in-azure-resource-graph-by-using-arg-preview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3"/>
              </a:rPr>
              <a:t>https://learn.microsoft.com/en-us/azure/governance/resource-graph/concepts/query-language#resource-graph-custom-language-elements</a:t>
            </a:r>
            <a:endParaRPr lang="en-US" sz="12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5991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3"/>
              </a:rPr>
              <a:t>https://learn.microsoft.com/en-us/azure/governance/resource-graph/concepts/query-language#extended-properties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18642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ening pa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07894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edia insert DAR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60A42B-155C-4E38-B2A4-05F9B3773F2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68313" y="411510"/>
            <a:ext cx="8208143" cy="4176464"/>
          </a:xfrm>
        </p:spPr>
        <p:txBody>
          <a:bodyPr/>
          <a:lstStyle>
            <a:lvl1pPr marL="342900" indent="-342900">
              <a:buClr>
                <a:srgbClr val="FFC000"/>
              </a:buClr>
              <a:buFont typeface="Arial" panose="020B0604020202020204" pitchFamily="34" charset="0"/>
              <a:buChar char="•"/>
              <a:defRPr>
                <a:solidFill>
                  <a:srgbClr val="B0FFFF"/>
                </a:solidFill>
                <a:latin typeface="Roboto" panose="02000000000000000000" pitchFamily="2" charset="0"/>
              </a:defRPr>
            </a:lvl1pPr>
            <a:lvl2pPr marL="742950" indent="-285750">
              <a:buClr>
                <a:srgbClr val="FFC000"/>
              </a:buClr>
              <a:buFont typeface="Arial" panose="020B0604020202020204" pitchFamily="34" charset="0"/>
              <a:buChar char="•"/>
              <a:defRPr>
                <a:solidFill>
                  <a:srgbClr val="B0FFFF"/>
                </a:solidFill>
                <a:latin typeface="Roboto" panose="02000000000000000000" pitchFamily="2" charset="0"/>
              </a:defRPr>
            </a:lvl2pPr>
            <a:lvl3pPr marL="1200150" indent="-285750">
              <a:buClr>
                <a:srgbClr val="FFC000"/>
              </a:buClr>
              <a:buFont typeface="Arial" panose="020B0604020202020204" pitchFamily="34" charset="0"/>
              <a:buChar char="•"/>
              <a:defRPr>
                <a:solidFill>
                  <a:srgbClr val="B0FFFF"/>
                </a:solidFill>
                <a:latin typeface="Roboto" panose="02000000000000000000" pitchFamily="2" charset="0"/>
              </a:defRPr>
            </a:lvl3pPr>
            <a:lvl4pPr marL="1657350" indent="-285750">
              <a:buClr>
                <a:srgbClr val="FFC000"/>
              </a:buClr>
              <a:buFont typeface="Arial" panose="020B0604020202020204" pitchFamily="34" charset="0"/>
              <a:buChar char="•"/>
              <a:defRPr>
                <a:solidFill>
                  <a:srgbClr val="B0FFFF"/>
                </a:solidFill>
                <a:latin typeface="Roboto" panose="02000000000000000000" pitchFamily="2" charset="0"/>
              </a:defRPr>
            </a:lvl4pPr>
            <a:lvl5pPr marL="2114550" indent="-285750">
              <a:buClr>
                <a:srgbClr val="FFC000"/>
              </a:buClr>
              <a:buFont typeface="Arial" panose="020B0604020202020204" pitchFamily="34" charset="0"/>
              <a:buChar char="•"/>
              <a:defRPr>
                <a:solidFill>
                  <a:srgbClr val="B0FFFF"/>
                </a:solidFill>
                <a:latin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626547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pa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86161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pa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8F95C4E-1091-4AFC-A458-56779C01DE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9552" y="1995686"/>
            <a:ext cx="8064896" cy="720080"/>
          </a:xfrm>
        </p:spPr>
        <p:txBody>
          <a:bodyPr>
            <a:normAutofit/>
          </a:bodyPr>
          <a:lstStyle>
            <a:lvl1pPr algn="ctr">
              <a:defRPr sz="2800">
                <a:solidFill>
                  <a:srgbClr val="ED2A24"/>
                </a:solidFill>
                <a:latin typeface="Roboto" panose="02000000000000000000" pitchFamily="2" charset="0"/>
              </a:defRPr>
            </a:lvl1pPr>
          </a:lstStyle>
          <a:p>
            <a:r>
              <a:rPr lang="nb-NO" dirty="0"/>
              <a:t>Klikk for å redigere tittelstil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pa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9552" y="1995686"/>
            <a:ext cx="8064896" cy="720080"/>
          </a:xfrm>
        </p:spPr>
        <p:txBody>
          <a:bodyPr>
            <a:normAutofit/>
          </a:bodyPr>
          <a:lstStyle>
            <a:lvl1pPr algn="ctr">
              <a:defRPr sz="2800">
                <a:solidFill>
                  <a:srgbClr val="ED2A24"/>
                </a:solidFill>
                <a:latin typeface="Roboto" panose="02000000000000000000" pitchFamily="2" charset="0"/>
              </a:defRPr>
            </a:lvl1pPr>
          </a:lstStyle>
          <a:p>
            <a:r>
              <a:rPr lang="nb-NO" dirty="0"/>
              <a:t>Klikk for å redigere tittelstil</a:t>
            </a:r>
            <a:endParaRPr lang="en-US" dirty="0"/>
          </a:p>
        </p:txBody>
      </p:sp>
      <p:sp>
        <p:nvSpPr>
          <p:cNvPr id="5" name="Plassholder for tekst 3">
            <a:extLst>
              <a:ext uri="{FF2B5EF4-FFF2-40B4-BE49-F238E27FC236}">
                <a16:creationId xmlns:a16="http://schemas.microsoft.com/office/drawing/2014/main" id="{1CD8EA4B-13CD-40B4-BDDD-B2F23644D47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39552" y="2931791"/>
            <a:ext cx="8064896" cy="432048"/>
          </a:xfrm>
        </p:spPr>
        <p:txBody>
          <a:bodyPr/>
          <a:lstStyle>
            <a:lvl1pPr marL="0" indent="0" algn="ctr">
              <a:buClr>
                <a:srgbClr val="FDBA12"/>
              </a:buClr>
              <a:buFontTx/>
              <a:buNone/>
              <a:defRPr baseline="0">
                <a:solidFill>
                  <a:srgbClr val="0A1523"/>
                </a:solidFill>
                <a:latin typeface="Roboto" panose="02000000000000000000" pitchFamily="2" charset="0"/>
                <a:cs typeface="Roboto" panose="02000000000000000000" pitchFamily="2" charset="0"/>
              </a:defRPr>
            </a:lvl1pPr>
            <a:lvl2pPr marL="457200" indent="0">
              <a:buClr>
                <a:srgbClr val="FDBA12"/>
              </a:buClr>
              <a:buFontTx/>
              <a:buNone/>
              <a:defRPr baseline="0">
                <a:solidFill>
                  <a:schemeClr val="bg1"/>
                </a:solidFill>
                <a:latin typeface="IBM Plex Sans" panose="020B0503050203000203" pitchFamily="34" charset="0"/>
                <a:cs typeface="Museo Sans 100"/>
              </a:defRPr>
            </a:lvl2pPr>
            <a:lvl3pPr marL="914400" indent="0">
              <a:buClr>
                <a:srgbClr val="FDBA12"/>
              </a:buClr>
              <a:buFontTx/>
              <a:buNone/>
              <a:defRPr baseline="0">
                <a:solidFill>
                  <a:schemeClr val="bg1"/>
                </a:solidFill>
                <a:latin typeface="IBM Plex Sans" panose="020B0503050203000203" pitchFamily="34" charset="0"/>
                <a:cs typeface="Museo Sans 100"/>
              </a:defRPr>
            </a:lvl3pPr>
            <a:lvl4pPr marL="1371600" indent="0">
              <a:buClr>
                <a:srgbClr val="FDBA12"/>
              </a:buClr>
              <a:buFontTx/>
              <a:buNone/>
              <a:defRPr baseline="0">
                <a:solidFill>
                  <a:schemeClr val="bg1"/>
                </a:solidFill>
                <a:latin typeface="IBM Plex Sans" panose="020B0503050203000203" pitchFamily="34" charset="0"/>
                <a:cs typeface="Museo Sans 100"/>
              </a:defRPr>
            </a:lvl4pPr>
            <a:lvl5pPr marL="1828800" indent="0">
              <a:buClr>
                <a:srgbClr val="FDBA12"/>
              </a:buClr>
              <a:buFontTx/>
              <a:buNone/>
              <a:defRPr baseline="0">
                <a:solidFill>
                  <a:schemeClr val="bg1"/>
                </a:solidFill>
                <a:latin typeface="IBM Plex Sans" panose="020B0503050203000203" pitchFamily="34" charset="0"/>
                <a:cs typeface="Museo Sans 100"/>
              </a:defRPr>
            </a:lvl5pPr>
          </a:lstStyle>
          <a:p>
            <a:pPr lvl="0"/>
            <a:r>
              <a:rPr lang="nb-NO" dirty="0"/>
              <a:t>Klikk for å redigere tekststiler i malen</a:t>
            </a:r>
          </a:p>
        </p:txBody>
      </p:sp>
    </p:spTree>
    <p:extLst>
      <p:ext uri="{BB962C8B-B14F-4D97-AF65-F5344CB8AC3E}">
        <p14:creationId xmlns:p14="http://schemas.microsoft.com/office/powerpoint/2010/main" val="2111475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age LIGH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 baseline="0">
                <a:solidFill>
                  <a:srgbClr val="ED2A24"/>
                </a:solidFill>
                <a:latin typeface="Roboto" panose="02000000000000000000" pitchFamily="2" charset="0"/>
              </a:defRPr>
            </a:lvl1pPr>
          </a:lstStyle>
          <a:p>
            <a:r>
              <a:rPr lang="nb-NO" dirty="0"/>
              <a:t>Klikk for å redigere tittelstil</a:t>
            </a:r>
            <a:endParaRPr lang="en-US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0"/>
          </p:nvPr>
        </p:nvSpPr>
        <p:spPr>
          <a:xfrm>
            <a:off x="457200" y="1563688"/>
            <a:ext cx="8229600" cy="2663825"/>
          </a:xfrm>
        </p:spPr>
        <p:txBody>
          <a:bodyPr/>
          <a:lstStyle>
            <a:lvl1pPr>
              <a:buClr>
                <a:srgbClr val="FFC000"/>
              </a:buClr>
              <a:defRPr baseline="0">
                <a:solidFill>
                  <a:srgbClr val="0A1523"/>
                </a:solidFill>
                <a:latin typeface="Roboto" panose="02000000000000000000" pitchFamily="2" charset="0"/>
                <a:cs typeface="Roboto" panose="02000000000000000000" pitchFamily="2" charset="0"/>
              </a:defRPr>
            </a:lvl1pPr>
            <a:lvl2pPr>
              <a:buClr>
                <a:srgbClr val="FFC000"/>
              </a:buClr>
              <a:defRPr baseline="0">
                <a:solidFill>
                  <a:srgbClr val="0A1523"/>
                </a:solidFill>
                <a:latin typeface="Roboto" panose="02000000000000000000" pitchFamily="2" charset="0"/>
                <a:cs typeface="Roboto" panose="02000000000000000000" pitchFamily="2" charset="0"/>
              </a:defRPr>
            </a:lvl2pPr>
            <a:lvl3pPr>
              <a:buClr>
                <a:srgbClr val="FFC000"/>
              </a:buClr>
              <a:defRPr baseline="0">
                <a:solidFill>
                  <a:srgbClr val="0A1523"/>
                </a:solidFill>
                <a:latin typeface="Roboto" panose="02000000000000000000" pitchFamily="2" charset="0"/>
                <a:cs typeface="Roboto" panose="02000000000000000000" pitchFamily="2" charset="0"/>
              </a:defRPr>
            </a:lvl3pPr>
            <a:lvl4pPr>
              <a:buClr>
                <a:srgbClr val="FFC000"/>
              </a:buClr>
              <a:defRPr baseline="0">
                <a:solidFill>
                  <a:srgbClr val="0A1523"/>
                </a:solidFill>
                <a:latin typeface="Roboto" panose="02000000000000000000" pitchFamily="2" charset="0"/>
                <a:cs typeface="Roboto" panose="02000000000000000000" pitchFamily="2" charset="0"/>
              </a:defRPr>
            </a:lvl4pPr>
            <a:lvl5pPr>
              <a:buClr>
                <a:srgbClr val="FFC000"/>
              </a:buClr>
              <a:defRPr baseline="0">
                <a:solidFill>
                  <a:srgbClr val="0A1523"/>
                </a:solidFill>
                <a:latin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nb-NO" dirty="0"/>
              <a:t>Klikk for å redigere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</a:p>
        </p:txBody>
      </p:sp>
    </p:spTree>
    <p:extLst>
      <p:ext uri="{BB962C8B-B14F-4D97-AF65-F5344CB8AC3E}">
        <p14:creationId xmlns:p14="http://schemas.microsoft.com/office/powerpoint/2010/main" val="39430873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age LIGHT media righ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 baseline="0">
                <a:solidFill>
                  <a:srgbClr val="ED2A24"/>
                </a:solidFill>
                <a:latin typeface="Roboto" panose="02000000000000000000" pitchFamily="2" charset="0"/>
              </a:defRPr>
            </a:lvl1pPr>
          </a:lstStyle>
          <a:p>
            <a:r>
              <a:rPr lang="nb-NO" dirty="0"/>
              <a:t>Klikk for å redigere tittelstil</a:t>
            </a:r>
            <a:endParaRPr lang="en-US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0"/>
          </p:nvPr>
        </p:nvSpPr>
        <p:spPr>
          <a:xfrm>
            <a:off x="457200" y="1563688"/>
            <a:ext cx="4114800" cy="2663825"/>
          </a:xfrm>
        </p:spPr>
        <p:txBody>
          <a:bodyPr/>
          <a:lstStyle>
            <a:lvl1pPr>
              <a:buClr>
                <a:srgbClr val="FFC000"/>
              </a:buClr>
              <a:defRPr baseline="0">
                <a:solidFill>
                  <a:srgbClr val="0A1523"/>
                </a:solidFill>
                <a:latin typeface="Roboto" panose="02000000000000000000" pitchFamily="2" charset="0"/>
                <a:cs typeface="Roboto" panose="02000000000000000000" pitchFamily="2" charset="0"/>
              </a:defRPr>
            </a:lvl1pPr>
            <a:lvl2pPr>
              <a:buClr>
                <a:srgbClr val="FFC000"/>
              </a:buClr>
              <a:defRPr baseline="0">
                <a:solidFill>
                  <a:srgbClr val="0A1523"/>
                </a:solidFill>
                <a:latin typeface="Roboto" panose="02000000000000000000" pitchFamily="2" charset="0"/>
                <a:cs typeface="Roboto" panose="02000000000000000000" pitchFamily="2" charset="0"/>
              </a:defRPr>
            </a:lvl2pPr>
            <a:lvl3pPr>
              <a:buClr>
                <a:srgbClr val="FFC000"/>
              </a:buClr>
              <a:defRPr baseline="0">
                <a:solidFill>
                  <a:srgbClr val="0A1523"/>
                </a:solidFill>
                <a:latin typeface="Roboto" panose="02000000000000000000" pitchFamily="2" charset="0"/>
                <a:cs typeface="Roboto" panose="02000000000000000000" pitchFamily="2" charset="0"/>
              </a:defRPr>
            </a:lvl3pPr>
            <a:lvl4pPr>
              <a:buClr>
                <a:srgbClr val="FFC000"/>
              </a:buClr>
              <a:defRPr baseline="0">
                <a:solidFill>
                  <a:srgbClr val="0A1523"/>
                </a:solidFill>
                <a:latin typeface="Roboto" panose="02000000000000000000" pitchFamily="2" charset="0"/>
                <a:cs typeface="Roboto" panose="02000000000000000000" pitchFamily="2" charset="0"/>
              </a:defRPr>
            </a:lvl4pPr>
            <a:lvl5pPr>
              <a:buClr>
                <a:srgbClr val="FFC000"/>
              </a:buClr>
              <a:defRPr baseline="0">
                <a:solidFill>
                  <a:srgbClr val="0A1523"/>
                </a:solidFill>
                <a:latin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nb-NO" dirty="0"/>
              <a:t>Klikk for å redigere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C01918F4-FC6F-654D-B51C-42789775576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716463" y="1563688"/>
            <a:ext cx="3970337" cy="2663825"/>
          </a:xfrm>
        </p:spPr>
        <p:txBody>
          <a:bodyPr/>
          <a:lstStyle>
            <a:lvl1pPr>
              <a:buClr>
                <a:srgbClr val="444444"/>
              </a:buClr>
              <a:defRPr>
                <a:solidFill>
                  <a:srgbClr val="630991"/>
                </a:solidFill>
                <a:latin typeface="+mj-lt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17857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 insert LIGH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60A42B-155C-4E38-B2A4-05F9B3773F2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68313" y="411510"/>
            <a:ext cx="8208143" cy="4176464"/>
          </a:xfrm>
        </p:spPr>
        <p:txBody>
          <a:bodyPr/>
          <a:lstStyle>
            <a:lvl1pPr marL="342900" indent="-342900">
              <a:buClr>
                <a:srgbClr val="FFC000"/>
              </a:buClr>
              <a:buFont typeface="Arial" panose="020B0604020202020204" pitchFamily="34" charset="0"/>
              <a:buChar char="•"/>
              <a:defRPr>
                <a:solidFill>
                  <a:srgbClr val="0A1523"/>
                </a:solidFill>
                <a:latin typeface="Roboto" panose="02000000000000000000" pitchFamily="2" charset="0"/>
              </a:defRPr>
            </a:lvl1pPr>
            <a:lvl2pPr marL="742950" indent="-285750">
              <a:buClr>
                <a:srgbClr val="FFC000"/>
              </a:buClr>
              <a:buFont typeface="Arial" panose="020B0604020202020204" pitchFamily="34" charset="0"/>
              <a:buChar char="•"/>
              <a:defRPr>
                <a:solidFill>
                  <a:srgbClr val="0A1523"/>
                </a:solidFill>
                <a:latin typeface="Roboto" panose="02000000000000000000" pitchFamily="2" charset="0"/>
              </a:defRPr>
            </a:lvl2pPr>
            <a:lvl3pPr marL="1200150" indent="-285750">
              <a:buClr>
                <a:srgbClr val="FFC000"/>
              </a:buClr>
              <a:buFont typeface="Arial" panose="020B0604020202020204" pitchFamily="34" charset="0"/>
              <a:buChar char="•"/>
              <a:defRPr>
                <a:solidFill>
                  <a:srgbClr val="0A1523"/>
                </a:solidFill>
                <a:latin typeface="Roboto" panose="02000000000000000000" pitchFamily="2" charset="0"/>
              </a:defRPr>
            </a:lvl3pPr>
            <a:lvl4pPr marL="1657350" indent="-285750">
              <a:buClr>
                <a:srgbClr val="FFC000"/>
              </a:buClr>
              <a:buFont typeface="Arial" panose="020B0604020202020204" pitchFamily="34" charset="0"/>
              <a:buChar char="•"/>
              <a:defRPr>
                <a:solidFill>
                  <a:srgbClr val="0A1523"/>
                </a:solidFill>
                <a:latin typeface="Roboto" panose="02000000000000000000" pitchFamily="2" charset="0"/>
              </a:defRPr>
            </a:lvl4pPr>
            <a:lvl5pPr marL="2114550" indent="-285750">
              <a:buClr>
                <a:srgbClr val="FFC000"/>
              </a:buClr>
              <a:buFont typeface="Arial" panose="020B0604020202020204" pitchFamily="34" charset="0"/>
              <a:buChar char="•"/>
              <a:defRPr>
                <a:solidFill>
                  <a:srgbClr val="0A1523"/>
                </a:solidFill>
                <a:latin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22194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pa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868764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age DAR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 baseline="0">
                <a:solidFill>
                  <a:srgbClr val="ED2A24"/>
                </a:solidFill>
                <a:latin typeface="Roboto" panose="02000000000000000000" pitchFamily="2" charset="0"/>
              </a:defRPr>
            </a:lvl1pPr>
          </a:lstStyle>
          <a:p>
            <a:r>
              <a:rPr lang="nb-NO" dirty="0"/>
              <a:t>Klikk for å redigere tittelstil</a:t>
            </a:r>
            <a:endParaRPr lang="en-US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0"/>
          </p:nvPr>
        </p:nvSpPr>
        <p:spPr>
          <a:xfrm>
            <a:off x="457200" y="1563688"/>
            <a:ext cx="8229600" cy="2663825"/>
          </a:xfrm>
        </p:spPr>
        <p:txBody>
          <a:bodyPr/>
          <a:lstStyle>
            <a:lvl1pPr>
              <a:buClr>
                <a:srgbClr val="FFC000"/>
              </a:buClr>
              <a:defRPr baseline="0">
                <a:solidFill>
                  <a:srgbClr val="B0FFFF"/>
                </a:solidFill>
                <a:latin typeface="Roboto" panose="02000000000000000000" pitchFamily="2" charset="0"/>
                <a:cs typeface="Roboto" panose="02000000000000000000" pitchFamily="2" charset="0"/>
              </a:defRPr>
            </a:lvl1pPr>
            <a:lvl2pPr>
              <a:buClr>
                <a:srgbClr val="FFC000"/>
              </a:buClr>
              <a:defRPr baseline="0">
                <a:solidFill>
                  <a:srgbClr val="B0FFFF"/>
                </a:solidFill>
                <a:latin typeface="Roboto" panose="02000000000000000000" pitchFamily="2" charset="0"/>
                <a:cs typeface="Roboto" panose="02000000000000000000" pitchFamily="2" charset="0"/>
              </a:defRPr>
            </a:lvl2pPr>
            <a:lvl3pPr>
              <a:buClr>
                <a:srgbClr val="FFC000"/>
              </a:buClr>
              <a:defRPr baseline="0">
                <a:solidFill>
                  <a:srgbClr val="B0FFFF"/>
                </a:solidFill>
                <a:latin typeface="Roboto" panose="02000000000000000000" pitchFamily="2" charset="0"/>
                <a:cs typeface="Roboto" panose="02000000000000000000" pitchFamily="2" charset="0"/>
              </a:defRPr>
            </a:lvl3pPr>
            <a:lvl4pPr>
              <a:buClr>
                <a:srgbClr val="FFC000"/>
              </a:buClr>
              <a:defRPr baseline="0">
                <a:solidFill>
                  <a:srgbClr val="B0FFFF"/>
                </a:solidFill>
                <a:latin typeface="Roboto" panose="02000000000000000000" pitchFamily="2" charset="0"/>
                <a:cs typeface="Roboto" panose="02000000000000000000" pitchFamily="2" charset="0"/>
              </a:defRPr>
            </a:lvl4pPr>
            <a:lvl5pPr>
              <a:buClr>
                <a:srgbClr val="FFC000"/>
              </a:buClr>
              <a:defRPr baseline="0">
                <a:solidFill>
                  <a:srgbClr val="B0FFFF"/>
                </a:solidFill>
                <a:latin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nb-NO" dirty="0"/>
              <a:t>Klikk for å redigere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age DARK media righ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 baseline="0">
                <a:solidFill>
                  <a:srgbClr val="ED2A24"/>
                </a:solidFill>
                <a:latin typeface="Roboto" panose="02000000000000000000" pitchFamily="2" charset="0"/>
              </a:defRPr>
            </a:lvl1pPr>
          </a:lstStyle>
          <a:p>
            <a:r>
              <a:rPr lang="nb-NO" dirty="0"/>
              <a:t>Klikk for å redigere tittelstil</a:t>
            </a:r>
            <a:endParaRPr lang="en-US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0"/>
          </p:nvPr>
        </p:nvSpPr>
        <p:spPr>
          <a:xfrm>
            <a:off x="457200" y="1563688"/>
            <a:ext cx="4042792" cy="2663825"/>
          </a:xfrm>
        </p:spPr>
        <p:txBody>
          <a:bodyPr/>
          <a:lstStyle>
            <a:lvl1pPr>
              <a:buClr>
                <a:srgbClr val="FFC000"/>
              </a:buClr>
              <a:defRPr baseline="0">
                <a:solidFill>
                  <a:srgbClr val="B0FFFF"/>
                </a:solidFill>
                <a:latin typeface="Roboto" panose="02000000000000000000" pitchFamily="2" charset="0"/>
                <a:cs typeface="Roboto" panose="02000000000000000000" pitchFamily="2" charset="0"/>
              </a:defRPr>
            </a:lvl1pPr>
            <a:lvl2pPr>
              <a:buClr>
                <a:srgbClr val="FFC000"/>
              </a:buClr>
              <a:defRPr baseline="0">
                <a:solidFill>
                  <a:srgbClr val="B0FFFF"/>
                </a:solidFill>
                <a:latin typeface="Roboto" panose="02000000000000000000" pitchFamily="2" charset="0"/>
                <a:cs typeface="Roboto" panose="02000000000000000000" pitchFamily="2" charset="0"/>
              </a:defRPr>
            </a:lvl2pPr>
            <a:lvl3pPr>
              <a:buClr>
                <a:srgbClr val="FFC000"/>
              </a:buClr>
              <a:defRPr baseline="0">
                <a:solidFill>
                  <a:srgbClr val="B0FFFF"/>
                </a:solidFill>
                <a:latin typeface="Roboto" panose="02000000000000000000" pitchFamily="2" charset="0"/>
                <a:cs typeface="Roboto" panose="02000000000000000000" pitchFamily="2" charset="0"/>
              </a:defRPr>
            </a:lvl3pPr>
            <a:lvl4pPr>
              <a:buClr>
                <a:srgbClr val="FFC000"/>
              </a:buClr>
              <a:defRPr baseline="0">
                <a:solidFill>
                  <a:srgbClr val="B0FFFF"/>
                </a:solidFill>
                <a:latin typeface="Roboto" panose="02000000000000000000" pitchFamily="2" charset="0"/>
                <a:cs typeface="Roboto" panose="02000000000000000000" pitchFamily="2" charset="0"/>
              </a:defRPr>
            </a:lvl4pPr>
            <a:lvl5pPr>
              <a:buClr>
                <a:srgbClr val="FFC000"/>
              </a:buClr>
              <a:defRPr baseline="0">
                <a:solidFill>
                  <a:srgbClr val="B0FFFF"/>
                </a:solidFill>
                <a:latin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nb-NO" dirty="0"/>
              <a:t>Klikk for å redigere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C619DA90-5716-16E7-D0C6-E0AD562F6B2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716463" y="1563688"/>
            <a:ext cx="3970337" cy="2663825"/>
          </a:xfrm>
        </p:spPr>
        <p:txBody>
          <a:bodyPr/>
          <a:lstStyle>
            <a:lvl1pPr>
              <a:buClr>
                <a:srgbClr val="FFF9A9"/>
              </a:buClr>
              <a:defRPr>
                <a:solidFill>
                  <a:schemeClr val="bg1">
                    <a:lumMod val="9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16046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55526"/>
            <a:ext cx="82296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b-NO" dirty="0"/>
              <a:t>Klikk for å redigere tittelstil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69927"/>
            <a:ext cx="8229600" cy="28229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 dirty="0"/>
              <a:t>Klikk for å redigere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49" r:id="rId2"/>
    <p:sldLayoutId id="2147483693" r:id="rId3"/>
    <p:sldLayoutId id="2147483692" r:id="rId4"/>
    <p:sldLayoutId id="2147483696" r:id="rId5"/>
    <p:sldLayoutId id="2147483694" r:id="rId6"/>
    <p:sldLayoutId id="2147483691" r:id="rId7"/>
    <p:sldLayoutId id="2147483655" r:id="rId8"/>
    <p:sldLayoutId id="2147483695" r:id="rId9"/>
    <p:sldLayoutId id="2147483697" r:id="rId10"/>
    <p:sldLayoutId id="2147483698" r:id="rId11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200" kern="1200" baseline="0">
          <a:solidFill>
            <a:srgbClr val="ED2A24"/>
          </a:solidFill>
          <a:latin typeface="Roboto" panose="02000000000000000000" pitchFamily="2" charset="0"/>
          <a:ea typeface="+mj-ea"/>
          <a:cs typeface="Roboto" panose="02000000000000000000" pitchFamily="2" charset="0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rgbClr val="FDBA12"/>
        </a:buClr>
        <a:buFont typeface="Arial"/>
        <a:buChar char="•"/>
        <a:defRPr sz="2000" b="0" i="0" strike="noStrike" kern="1200" baseline="0">
          <a:solidFill>
            <a:srgbClr val="0A1523"/>
          </a:solidFill>
          <a:latin typeface="Roboto" panose="02000000000000000000" pitchFamily="2" charset="0"/>
          <a:ea typeface="+mn-ea"/>
          <a:cs typeface="Roboto" panose="02000000000000000000" pitchFamily="2" charset="0"/>
        </a:defRPr>
      </a:lvl1pPr>
      <a:lvl2pPr marL="742950" indent="-285750" algn="l" defTabSz="457200" rtl="0" eaLnBrk="1" latinLnBrk="0" hangingPunct="1">
        <a:spcBef>
          <a:spcPct val="20000"/>
        </a:spcBef>
        <a:buClr>
          <a:srgbClr val="FDBA12"/>
        </a:buClr>
        <a:buFont typeface="Arial"/>
        <a:buChar char="•"/>
        <a:defRPr sz="1800" b="0" i="0" kern="1200" baseline="0">
          <a:solidFill>
            <a:srgbClr val="0A1523"/>
          </a:solidFill>
          <a:latin typeface="Roboto" panose="02000000000000000000" pitchFamily="2" charset="0"/>
          <a:ea typeface="+mn-ea"/>
          <a:cs typeface="Roboto" panose="02000000000000000000" pitchFamily="2" charset="0"/>
        </a:defRPr>
      </a:lvl2pPr>
      <a:lvl3pPr marL="1257300" indent="-342900" algn="l" defTabSz="457200" rtl="0" eaLnBrk="1" latinLnBrk="0" hangingPunct="1">
        <a:spcBef>
          <a:spcPct val="20000"/>
        </a:spcBef>
        <a:buClr>
          <a:srgbClr val="FDBA12"/>
        </a:buClr>
        <a:buFont typeface="Arial"/>
        <a:buChar char="•"/>
        <a:defRPr sz="1800" b="0" i="0" kern="1200" baseline="0">
          <a:solidFill>
            <a:srgbClr val="0A1523"/>
          </a:solidFill>
          <a:latin typeface="Roboto" panose="02000000000000000000" pitchFamily="2" charset="0"/>
          <a:ea typeface="+mn-ea"/>
          <a:cs typeface="Roboto" panose="02000000000000000000" pitchFamily="2" charset="0"/>
        </a:defRPr>
      </a:lvl3pPr>
      <a:lvl4pPr marL="1600200" indent="-228600" algn="l" defTabSz="457200" rtl="0" eaLnBrk="1" latinLnBrk="0" hangingPunct="1">
        <a:spcBef>
          <a:spcPct val="20000"/>
        </a:spcBef>
        <a:buClr>
          <a:srgbClr val="FDBA12"/>
        </a:buClr>
        <a:buFont typeface="Arial"/>
        <a:buChar char="•"/>
        <a:defRPr sz="1400" b="0" i="0" kern="1200" baseline="0">
          <a:solidFill>
            <a:srgbClr val="0A1523"/>
          </a:solidFill>
          <a:latin typeface="Roboto" panose="02000000000000000000" pitchFamily="2" charset="0"/>
          <a:ea typeface="+mn-ea"/>
          <a:cs typeface="Roboto" panose="02000000000000000000" pitchFamily="2" charset="0"/>
        </a:defRPr>
      </a:lvl4pPr>
      <a:lvl5pPr marL="2057400" indent="-228600" algn="l" defTabSz="457200" rtl="0" eaLnBrk="1" latinLnBrk="0" hangingPunct="1">
        <a:spcBef>
          <a:spcPct val="20000"/>
        </a:spcBef>
        <a:buClr>
          <a:srgbClr val="FDBA12"/>
        </a:buClr>
        <a:buFont typeface="Arial"/>
        <a:buChar char="•"/>
        <a:defRPr sz="1400" b="0" i="0" kern="1200" baseline="0">
          <a:solidFill>
            <a:srgbClr val="0A1523"/>
          </a:solidFill>
          <a:latin typeface="Roboto" panose="02000000000000000000" pitchFamily="2" charset="0"/>
          <a:ea typeface="+mn-ea"/>
          <a:cs typeface="Roboto" panose="02000000000000000000" pitchFamily="2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g"/><Relationship Id="rId3" Type="http://schemas.openxmlformats.org/officeDocument/2006/relationships/image" Target="../media/image19.svg"/><Relationship Id="rId7" Type="http://schemas.openxmlformats.org/officeDocument/2006/relationships/image" Target="../media/image23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learn.microsoft.com/en-us/azure/governance/resource-graph/concepts/query-language#resource-graph-custom-language-elements" TargetMode="Externa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image" Target="../media/image170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customXml" Target="../ink/ink5.xm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1.png"/><Relationship Id="rId11" Type="http://schemas.openxmlformats.org/officeDocument/2006/relationships/image" Target="../media/image160.png"/><Relationship Id="rId5" Type="http://schemas.openxmlformats.org/officeDocument/2006/relationships/image" Target="../media/image20.png"/><Relationship Id="rId15" Type="http://schemas.openxmlformats.org/officeDocument/2006/relationships/image" Target="../media/image180.png"/><Relationship Id="rId10" Type="http://schemas.openxmlformats.org/officeDocument/2006/relationships/customXml" Target="../ink/ink4.xml"/><Relationship Id="rId4" Type="http://schemas.openxmlformats.org/officeDocument/2006/relationships/image" Target="../media/image19.svg"/><Relationship Id="rId9" Type="http://schemas.openxmlformats.org/officeDocument/2006/relationships/image" Target="../media/image15.png"/><Relationship Id="rId14" Type="http://schemas.openxmlformats.org/officeDocument/2006/relationships/customXml" Target="../ink/ink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7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Relationship Id="rId6" Type="http://schemas.openxmlformats.org/officeDocument/2006/relationships/customXml" Target="../ink/ink2.xml"/><Relationship Id="rId5" Type="http://schemas.openxmlformats.org/officeDocument/2006/relationships/image" Target="../media/image8.png"/><Relationship Id="rId4" Type="http://schemas.openxmlformats.org/officeDocument/2006/relationships/customXml" Target="../ink/ink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0.png"/><Relationship Id="rId4" Type="http://schemas.openxmlformats.org/officeDocument/2006/relationships/image" Target="../media/image7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6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7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.jpeg"/><Relationship Id="rId5" Type="http://schemas.openxmlformats.org/officeDocument/2006/relationships/image" Target="../media/image14.png"/><Relationship Id="rId4" Type="http://schemas.openxmlformats.org/officeDocument/2006/relationships/image" Target="../media/image7.sv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306914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069F98-9F00-4ADA-F459-9733D5BCBD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30B0674-6B48-D4F7-C9D3-437833D6777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rcRect b="3591"/>
          <a:stretch>
            <a:fillRect/>
          </a:stretch>
        </p:blipFill>
        <p:spPr>
          <a:xfrm>
            <a:off x="0" y="411510"/>
            <a:ext cx="9144000" cy="3672408"/>
          </a:xfrm>
          <a:prstGeom prst="rect">
            <a:avLst/>
          </a:prstGeom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159A8ECB-DF2E-6C5E-86BB-E7A2C46B97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2182" y="570932"/>
            <a:ext cx="616198" cy="616198"/>
          </a:xfrm>
          <a:prstGeom prst="snip2DiagRect">
            <a:avLst>
              <a:gd name="adj1" fmla="val 0"/>
              <a:gd name="adj2" fmla="val 0"/>
            </a:avLst>
          </a:prstGeom>
          <a:noFill/>
          <a:ln w="88900" cap="sq">
            <a:noFill/>
            <a:miter lim="800000"/>
          </a:ln>
          <a:effectLst/>
        </p:spPr>
      </p:pic>
    </p:spTree>
    <p:extLst>
      <p:ext uri="{BB962C8B-B14F-4D97-AF65-F5344CB8AC3E}">
        <p14:creationId xmlns:p14="http://schemas.microsoft.com/office/powerpoint/2010/main" val="67852131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32E3C4-6BD1-5638-E71E-588ECB7A95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0620FA-679C-7EA9-F9A8-1B1834BBC641}"/>
              </a:ext>
            </a:extLst>
          </p:cNvPr>
          <p:cNvSpPr txBox="1">
            <a:spLocks/>
          </p:cNvSpPr>
          <p:nvPr/>
        </p:nvSpPr>
        <p:spPr>
          <a:xfrm>
            <a:off x="3084928" y="532083"/>
            <a:ext cx="4652312" cy="4324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GB" sz="3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rgbClr val="ECB30B"/>
                </a:solidFill>
              </a:rPr>
              <a:t>💙 Everything-as-Code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ECB30B"/>
                </a:solidFill>
              </a:rPr>
              <a:t>📦 Makes modules &amp; tools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ECB30B"/>
                </a:solidFill>
              </a:rPr>
              <a:t>📃 Fan of Open Source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ECB30B"/>
                </a:solidFill>
              </a:rPr>
              <a:t>☁️ Blogs at </a:t>
            </a:r>
            <a:r>
              <a:rPr lang="en-US" sz="2400" dirty="0" err="1">
                <a:solidFill>
                  <a:srgbClr val="B0FFFF"/>
                </a:solidFill>
              </a:rPr>
              <a:t>pipe.how</a:t>
            </a:r>
            <a:endParaRPr lang="en-US" sz="2400" dirty="0">
              <a:solidFill>
                <a:srgbClr val="B0FFFF"/>
              </a:solidFill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ECB30B"/>
                </a:solidFill>
              </a:rPr>
              <a:t>☕️ Roasts coffee at </a:t>
            </a:r>
            <a:r>
              <a:rPr lang="en-US" sz="2400" dirty="0" err="1">
                <a:solidFill>
                  <a:srgbClr val="B0FFFF"/>
                </a:solidFill>
              </a:rPr>
              <a:t>arkanum.coffee</a:t>
            </a:r>
            <a:endParaRPr lang="en-US" sz="2400" dirty="0">
              <a:solidFill>
                <a:srgbClr val="B0FFFF"/>
              </a:solidFill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9234114-5E93-FA22-6D5D-A8933A42CC44}"/>
              </a:ext>
            </a:extLst>
          </p:cNvPr>
          <p:cNvGrpSpPr/>
          <p:nvPr/>
        </p:nvGrpSpPr>
        <p:grpSpPr>
          <a:xfrm>
            <a:off x="7668344" y="4634717"/>
            <a:ext cx="1256546" cy="292407"/>
            <a:chOff x="9775935" y="6229126"/>
            <a:chExt cx="1691379" cy="393596"/>
          </a:xfrm>
        </p:grpSpPr>
        <p:pic>
          <p:nvPicPr>
            <p:cNvPr id="34" name="Graphic 56">
              <a:extLst>
                <a:ext uri="{FF2B5EF4-FFF2-40B4-BE49-F238E27FC236}">
                  <a16:creationId xmlns:a16="http://schemas.microsoft.com/office/drawing/2014/main" id="{5F3BE7D4-B246-417B-A615-13A8551F551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10280577" y="6229126"/>
              <a:ext cx="391207" cy="383223"/>
            </a:xfrm>
            <a:prstGeom prst="rect">
              <a:avLst/>
            </a:prstGeom>
            <a:effectLst/>
          </p:spPr>
        </p:pic>
        <p:pic>
          <p:nvPicPr>
            <p:cNvPr id="35" name="Graphic 56">
              <a:extLst>
                <a:ext uri="{FF2B5EF4-FFF2-40B4-BE49-F238E27FC236}">
                  <a16:creationId xmlns:a16="http://schemas.microsoft.com/office/drawing/2014/main" id="{459C45F6-57B4-C6AC-4E4C-4E6B6E96229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10696834" y="6263498"/>
              <a:ext cx="320788" cy="327874"/>
            </a:xfrm>
            <a:prstGeom prst="rect">
              <a:avLst/>
            </a:prstGeom>
            <a:effectLst/>
          </p:spPr>
        </p:pic>
        <p:pic>
          <p:nvPicPr>
            <p:cNvPr id="36" name="Picture 35" descr="A black and white logo&#10;&#10;Description automatically generated">
              <a:extLst>
                <a:ext uri="{FF2B5EF4-FFF2-40B4-BE49-F238E27FC236}">
                  <a16:creationId xmlns:a16="http://schemas.microsoft.com/office/drawing/2014/main" id="{0CF0FDD2-1C51-A8D9-6565-ED80CFEC740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083688" y="6239096"/>
              <a:ext cx="383626" cy="383626"/>
            </a:xfrm>
            <a:prstGeom prst="rect">
              <a:avLst/>
            </a:prstGeom>
          </p:spPr>
        </p:pic>
        <p:pic>
          <p:nvPicPr>
            <p:cNvPr id="37" name="Picture 36" descr="A blue butterfly on a black background&#10;&#10;AI-generated content may be incorrect.">
              <a:extLst>
                <a:ext uri="{FF2B5EF4-FFF2-40B4-BE49-F238E27FC236}">
                  <a16:creationId xmlns:a16="http://schemas.microsoft.com/office/drawing/2014/main" id="{179ACA7E-89D6-D048-260B-B6029E9C98F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75935" y="6240132"/>
              <a:ext cx="438576" cy="38258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AFE75E7F-BDED-1AB8-5B50-16443C98531A}"/>
              </a:ext>
            </a:extLst>
          </p:cNvPr>
          <p:cNvSpPr txBox="1"/>
          <p:nvPr/>
        </p:nvSpPr>
        <p:spPr>
          <a:xfrm>
            <a:off x="5796136" y="4580866"/>
            <a:ext cx="207647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@</a:t>
            </a:r>
            <a:r>
              <a:rPr lang="en-US" sz="2000" dirty="0" err="1">
                <a:solidFill>
                  <a:schemeClr val="bg1"/>
                </a:solidFill>
              </a:rPr>
              <a:t>PalmEmanuel</a:t>
            </a: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39" name="Picture Placeholder 25">
            <a:extLst>
              <a:ext uri="{FF2B5EF4-FFF2-40B4-BE49-F238E27FC236}">
                <a16:creationId xmlns:a16="http://schemas.microsoft.com/office/drawing/2014/main" id="{E902F13D-A7B4-EEA0-39D4-63EF4D5A0012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42961" r="16935"/>
          <a:stretch/>
        </p:blipFill>
        <p:spPr>
          <a:xfrm>
            <a:off x="464720" y="267494"/>
            <a:ext cx="2379088" cy="3955778"/>
          </a:xfrm>
          <a:custGeom>
            <a:avLst/>
            <a:gdLst>
              <a:gd name="connsiteX0" fmla="*/ 225997 w 3228973"/>
              <a:gd name="connsiteY0" fmla="*/ 0 h 5368908"/>
              <a:gd name="connsiteX1" fmla="*/ 3002977 w 3228973"/>
              <a:gd name="connsiteY1" fmla="*/ 0 h 5368908"/>
              <a:gd name="connsiteX2" fmla="*/ 3228973 w 3228973"/>
              <a:gd name="connsiteY2" fmla="*/ 225996 h 5368908"/>
              <a:gd name="connsiteX3" fmla="*/ 3228973 w 3228973"/>
              <a:gd name="connsiteY3" fmla="*/ 5142912 h 5368908"/>
              <a:gd name="connsiteX4" fmla="*/ 3002977 w 3228973"/>
              <a:gd name="connsiteY4" fmla="*/ 5368908 h 5368908"/>
              <a:gd name="connsiteX5" fmla="*/ 2807614 w 3228973"/>
              <a:gd name="connsiteY5" fmla="*/ 5368908 h 5368908"/>
              <a:gd name="connsiteX6" fmla="*/ 808873 w 3228973"/>
              <a:gd name="connsiteY6" fmla="*/ 5368908 h 5368908"/>
              <a:gd name="connsiteX7" fmla="*/ 118635 w 3228973"/>
              <a:gd name="connsiteY7" fmla="*/ 5368908 h 5368908"/>
              <a:gd name="connsiteX8" fmla="*/ 0 w 3228973"/>
              <a:gd name="connsiteY8" fmla="*/ 5250273 h 5368908"/>
              <a:gd name="connsiteX9" fmla="*/ 118635 w 3228973"/>
              <a:gd name="connsiteY9" fmla="*/ 5131638 h 5368908"/>
              <a:gd name="connsiteX10" fmla="*/ 2807614 w 3228973"/>
              <a:gd name="connsiteY10" fmla="*/ 5131638 h 5368908"/>
              <a:gd name="connsiteX11" fmla="*/ 2807634 w 3228973"/>
              <a:gd name="connsiteY11" fmla="*/ 5131642 h 5368908"/>
              <a:gd name="connsiteX12" fmla="*/ 2855823 w 3228973"/>
              <a:gd name="connsiteY12" fmla="*/ 5131642 h 5368908"/>
              <a:gd name="connsiteX13" fmla="*/ 3022595 w 3228973"/>
              <a:gd name="connsiteY13" fmla="*/ 4964870 h 5368908"/>
              <a:gd name="connsiteX14" fmla="*/ 3022595 w 3228973"/>
              <a:gd name="connsiteY14" fmla="*/ 3237720 h 5368908"/>
              <a:gd name="connsiteX15" fmla="*/ 2855823 w 3228973"/>
              <a:gd name="connsiteY15" fmla="*/ 3070948 h 5368908"/>
              <a:gd name="connsiteX16" fmla="*/ 313678 w 3228973"/>
              <a:gd name="connsiteY16" fmla="*/ 3070948 h 5368908"/>
              <a:gd name="connsiteX17" fmla="*/ 118635 w 3228973"/>
              <a:gd name="connsiteY17" fmla="*/ 3070948 h 5368908"/>
              <a:gd name="connsiteX18" fmla="*/ 9323 w 3228973"/>
              <a:gd name="connsiteY18" fmla="*/ 2998491 h 5368908"/>
              <a:gd name="connsiteX19" fmla="*/ 1 w 3228973"/>
              <a:gd name="connsiteY19" fmla="*/ 2952318 h 5368908"/>
              <a:gd name="connsiteX20" fmla="*/ 1 w 3228973"/>
              <a:gd name="connsiteY20" fmla="*/ 225996 h 5368908"/>
              <a:gd name="connsiteX21" fmla="*/ 225997 w 3228973"/>
              <a:gd name="connsiteY21" fmla="*/ 0 h 5368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228973" h="5368908">
                <a:moveTo>
                  <a:pt x="225997" y="0"/>
                </a:moveTo>
                <a:lnTo>
                  <a:pt x="3002977" y="0"/>
                </a:lnTo>
                <a:cubicBezTo>
                  <a:pt x="3127791" y="0"/>
                  <a:pt x="3228973" y="101182"/>
                  <a:pt x="3228973" y="225996"/>
                </a:cubicBezTo>
                <a:lnTo>
                  <a:pt x="3228973" y="5142912"/>
                </a:lnTo>
                <a:cubicBezTo>
                  <a:pt x="3228973" y="5267726"/>
                  <a:pt x="3127791" y="5368908"/>
                  <a:pt x="3002977" y="5368908"/>
                </a:cubicBezTo>
                <a:lnTo>
                  <a:pt x="2807614" y="5368908"/>
                </a:lnTo>
                <a:lnTo>
                  <a:pt x="808873" y="5368908"/>
                </a:lnTo>
                <a:lnTo>
                  <a:pt x="118635" y="5368908"/>
                </a:lnTo>
                <a:cubicBezTo>
                  <a:pt x="53115" y="5368908"/>
                  <a:pt x="0" y="5315793"/>
                  <a:pt x="0" y="5250273"/>
                </a:cubicBezTo>
                <a:cubicBezTo>
                  <a:pt x="0" y="5184753"/>
                  <a:pt x="53115" y="5131638"/>
                  <a:pt x="118635" y="5131638"/>
                </a:cubicBezTo>
                <a:lnTo>
                  <a:pt x="2807614" y="5131638"/>
                </a:lnTo>
                <a:lnTo>
                  <a:pt x="2807634" y="5131642"/>
                </a:lnTo>
                <a:lnTo>
                  <a:pt x="2855823" y="5131642"/>
                </a:lnTo>
                <a:cubicBezTo>
                  <a:pt x="2947929" y="5131642"/>
                  <a:pt x="3022595" y="5056976"/>
                  <a:pt x="3022595" y="4964870"/>
                </a:cubicBezTo>
                <a:lnTo>
                  <a:pt x="3022595" y="3237720"/>
                </a:lnTo>
                <a:cubicBezTo>
                  <a:pt x="3022595" y="3145614"/>
                  <a:pt x="2947929" y="3070948"/>
                  <a:pt x="2855823" y="3070948"/>
                </a:cubicBezTo>
                <a:lnTo>
                  <a:pt x="313678" y="3070948"/>
                </a:lnTo>
                <a:lnTo>
                  <a:pt x="118635" y="3070948"/>
                </a:lnTo>
                <a:cubicBezTo>
                  <a:pt x="69495" y="3070948"/>
                  <a:pt x="27333" y="3041071"/>
                  <a:pt x="9323" y="2998491"/>
                </a:cubicBezTo>
                <a:lnTo>
                  <a:pt x="1" y="2952318"/>
                </a:lnTo>
                <a:lnTo>
                  <a:pt x="1" y="225996"/>
                </a:lnTo>
                <a:cubicBezTo>
                  <a:pt x="1" y="101182"/>
                  <a:pt x="101183" y="0"/>
                  <a:pt x="225997" y="0"/>
                </a:cubicBezTo>
                <a:close/>
              </a:path>
            </a:pathLst>
          </a:custGeom>
          <a:noFill/>
        </p:spPr>
      </p:pic>
      <p:sp>
        <p:nvSpPr>
          <p:cNvPr id="40" name="NameBackground">
            <a:extLst>
              <a:ext uri="{FF2B5EF4-FFF2-40B4-BE49-F238E27FC236}">
                <a16:creationId xmlns:a16="http://schemas.microsoft.com/office/drawing/2014/main" id="{DEA72478-2658-832D-8809-52D782D7C036}"/>
              </a:ext>
            </a:extLst>
          </p:cNvPr>
          <p:cNvSpPr/>
          <p:nvPr/>
        </p:nvSpPr>
        <p:spPr>
          <a:xfrm>
            <a:off x="344254" y="2648886"/>
            <a:ext cx="2211522" cy="1277622"/>
          </a:xfrm>
          <a:prstGeom prst="roundRect">
            <a:avLst>
              <a:gd name="adj" fmla="val 8093"/>
            </a:avLst>
          </a:prstGeom>
          <a:gradFill>
            <a:gsLst>
              <a:gs pos="14000">
                <a:srgbClr val="B0FFFF"/>
              </a:gs>
              <a:gs pos="82000">
                <a:srgbClr val="B0FFFF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NameText">
            <a:extLst>
              <a:ext uri="{FF2B5EF4-FFF2-40B4-BE49-F238E27FC236}">
                <a16:creationId xmlns:a16="http://schemas.microsoft.com/office/drawing/2014/main" id="{72335907-2AE3-94C4-0C30-E3D18B9722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4254" y="2720878"/>
            <a:ext cx="1891576" cy="745745"/>
          </a:xfrm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l"/>
            <a:r>
              <a:rPr lang="en-US" sz="2400" dirty="0">
                <a:solidFill>
                  <a:srgbClr val="0D000D"/>
                </a:solidFill>
              </a:rPr>
              <a:t>Emanuel</a:t>
            </a:r>
            <a:br>
              <a:rPr lang="en-US" sz="2400" dirty="0">
                <a:solidFill>
                  <a:srgbClr val="0D000D"/>
                </a:solidFill>
              </a:rPr>
            </a:br>
            <a:r>
              <a:rPr lang="en-US" sz="2400" dirty="0">
                <a:solidFill>
                  <a:srgbClr val="0D000D"/>
                </a:solidFill>
              </a:rPr>
              <a:t>Palm</a:t>
            </a:r>
          </a:p>
        </p:txBody>
      </p:sp>
      <p:sp>
        <p:nvSpPr>
          <p:cNvPr id="42" name="TitleText">
            <a:extLst>
              <a:ext uri="{FF2B5EF4-FFF2-40B4-BE49-F238E27FC236}">
                <a16:creationId xmlns:a16="http://schemas.microsoft.com/office/drawing/2014/main" id="{DC94ACAF-2235-088D-C3B4-5D8266BB28E1}"/>
              </a:ext>
            </a:extLst>
          </p:cNvPr>
          <p:cNvSpPr txBox="1">
            <a:spLocks/>
          </p:cNvSpPr>
          <p:nvPr/>
        </p:nvSpPr>
        <p:spPr>
          <a:xfrm>
            <a:off x="353126" y="3438725"/>
            <a:ext cx="2349489" cy="466249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Clr>
                <a:srgbClr val="FDBA12"/>
              </a:buClr>
              <a:buFont typeface="Arial"/>
              <a:buNone/>
              <a:defRPr sz="2000" b="0" i="0" strike="noStrike" kern="1200" baseline="0">
                <a:solidFill>
                  <a:schemeClr val="bg1"/>
                </a:solidFill>
                <a:latin typeface="Helvetica Now Display" panose="020B0504030202020204" pitchFamily="34" charset="0"/>
                <a:ea typeface="+mn-ea"/>
                <a:cs typeface="Helvetica Now Display" panose="020B0504030202020204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FDBA12"/>
              </a:buClr>
              <a:buFont typeface="Arial"/>
              <a:buChar char="•"/>
              <a:defRPr sz="1800" b="0" i="0" kern="1200" baseline="0">
                <a:solidFill>
                  <a:srgbClr val="0A1523"/>
                </a:solidFill>
                <a:latin typeface="Helvetica Now Display" panose="020B0504030202020204" pitchFamily="34" charset="0"/>
                <a:ea typeface="+mn-ea"/>
                <a:cs typeface="Helvetica Now Display" panose="020B0504030202020204" pitchFamily="34" charset="0"/>
              </a:defRPr>
            </a:lvl2pPr>
            <a:lvl3pPr marL="1257300" indent="-342900" algn="l" defTabSz="457200" rtl="0" eaLnBrk="1" latinLnBrk="0" hangingPunct="1">
              <a:spcBef>
                <a:spcPct val="20000"/>
              </a:spcBef>
              <a:buClr>
                <a:srgbClr val="FDBA12"/>
              </a:buClr>
              <a:buFont typeface="Arial"/>
              <a:buChar char="•"/>
              <a:defRPr sz="1800" b="0" i="0" kern="1200" baseline="0">
                <a:solidFill>
                  <a:srgbClr val="0A1523"/>
                </a:solidFill>
                <a:latin typeface="Helvetica Now Display" panose="020B0504030202020204" pitchFamily="34" charset="0"/>
                <a:ea typeface="+mn-ea"/>
                <a:cs typeface="Helvetica Now Display" panose="020B0504030202020204" pitchFamily="34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FDBA12"/>
              </a:buClr>
              <a:buFont typeface="Arial"/>
              <a:buChar char="•"/>
              <a:defRPr sz="1400" b="0" i="0" kern="1200" baseline="0">
                <a:solidFill>
                  <a:srgbClr val="0A1523"/>
                </a:solidFill>
                <a:latin typeface="Helvetica Now Display" panose="020B0504030202020204" pitchFamily="34" charset="0"/>
                <a:ea typeface="+mn-ea"/>
                <a:cs typeface="Helvetica Now Display" panose="020B0504030202020204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FDBA12"/>
              </a:buClr>
              <a:buFont typeface="Arial"/>
              <a:buChar char="•"/>
              <a:defRPr sz="1400" b="0" i="0" kern="1200" baseline="0">
                <a:solidFill>
                  <a:srgbClr val="0A1523"/>
                </a:solidFill>
                <a:latin typeface="Helvetica Now Display" panose="020B0504030202020204" pitchFamily="34" charset="0"/>
                <a:ea typeface="+mn-ea"/>
                <a:cs typeface="Helvetica Now Display" panose="020B050403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solidFill>
                  <a:srgbClr val="0D000D"/>
                </a:solidFill>
              </a:rPr>
              <a:t>Cloud Specialist @ Unwonted Microsoft MVP - Azure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6D1487D-A359-CAE4-F8AA-8C02F7202F69}"/>
              </a:ext>
            </a:extLst>
          </p:cNvPr>
          <p:cNvSpPr txBox="1"/>
          <p:nvPr/>
        </p:nvSpPr>
        <p:spPr>
          <a:xfrm>
            <a:off x="1139713" y="3038579"/>
            <a:ext cx="77631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/>
              <a:t>🇸🇪</a:t>
            </a:r>
          </a:p>
        </p:txBody>
      </p:sp>
      <p:pic>
        <p:nvPicPr>
          <p:cNvPr id="44" name="Picture 43" descr="A blue and white diamond with letters&#10;&#10;Description automatically generated">
            <a:extLst>
              <a:ext uri="{FF2B5EF4-FFF2-40B4-BE49-F238E27FC236}">
                <a16:creationId xmlns:a16="http://schemas.microsoft.com/office/drawing/2014/main" id="{5DFF327E-0169-D9E3-5887-3B6298FFAB9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25100" y="2778412"/>
            <a:ext cx="466251" cy="466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73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90706E-83AB-C613-9EAF-FBCD0E61AA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08842981-66A5-32C2-150E-908EAE017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Notes</a:t>
            </a:r>
            <a:endParaRPr lang="nb-NO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73129CA3-A8E1-F4BF-589D-9575BDCC87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105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What is ARG?</a:t>
            </a:r>
          </a:p>
          <a:p>
            <a:pPr lvl="1"/>
            <a:r>
              <a:rPr lang="en-US" sz="1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Why do we like it - Difference to ARM</a:t>
            </a:r>
          </a:p>
          <a:p>
            <a:r>
              <a:rPr lang="en-US" sz="105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KQL - What is it, explain ARG subset vs Azure Monitor(Log Analytics)/Data Explorer/Sentinel </a:t>
            </a:r>
            <a:r>
              <a:rPr lang="en-US" sz="105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etc</a:t>
            </a:r>
            <a:endParaRPr lang="en-US" sz="1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en-US" sz="105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Scopes &amp; Inheritance (</a:t>
            </a:r>
            <a:r>
              <a:rPr lang="en-US" sz="105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authorizationScopeFilter</a:t>
            </a:r>
            <a:r>
              <a:rPr lang="en-US" sz="105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) when querying</a:t>
            </a:r>
          </a:p>
          <a:p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Limitations – 5000 subscriptions (?)</a:t>
            </a:r>
          </a:p>
          <a:p>
            <a:pPr lvl="1"/>
            <a:r>
              <a:rPr lang="en-US" sz="1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Paging</a:t>
            </a:r>
          </a:p>
          <a:p>
            <a:pPr lvl="1"/>
            <a:r>
              <a:rPr lang="en-US" sz="1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Rate limits – talk about ARG GET/LIST API</a:t>
            </a:r>
          </a:p>
          <a:p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Cover dashboards, alerts and other ways to use ARG</a:t>
            </a:r>
          </a:p>
          <a:p>
            <a:pPr lvl="1"/>
            <a:endParaRPr lang="en-US" sz="1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lvl="1"/>
            <a:endParaRPr lang="en-US" sz="1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endParaRPr lang="en-US" sz="105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78248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13B78B-6940-A514-C52E-2295AE193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Resource Graph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370966-C52A-64E5-5DD8-093FD82CED5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8786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068D9E-A461-0213-B3BF-A3A10B31B0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D3BA34-7121-DF99-DF0F-3E08260FC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39502"/>
            <a:ext cx="8229600" cy="914400"/>
          </a:xfrm>
        </p:spPr>
        <p:txBody>
          <a:bodyPr/>
          <a:lstStyle/>
          <a:p>
            <a:r>
              <a:rPr lang="en-US" dirty="0"/>
              <a:t>ARG KQL &amp; Syntax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897492-8691-1BD5-3452-3AC223321E6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7200" y="1237799"/>
            <a:ext cx="3970784" cy="3096344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sz="2400" dirty="0"/>
              <a:t>Tables</a:t>
            </a:r>
          </a:p>
          <a:p>
            <a:r>
              <a:rPr lang="en-US" sz="1900" dirty="0">
                <a:solidFill>
                  <a:srgbClr val="FFCC01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Resources</a:t>
            </a:r>
          </a:p>
          <a:p>
            <a:r>
              <a:rPr lang="en-US" sz="1900" dirty="0" err="1">
                <a:solidFill>
                  <a:srgbClr val="FFCC01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ResourceContainers</a:t>
            </a:r>
            <a:endParaRPr lang="en-US" sz="1900" dirty="0">
              <a:solidFill>
                <a:srgbClr val="FFCC01"/>
              </a:solidFill>
              <a:latin typeface="Cascadia Code" panose="020B0609020000020004" pitchFamily="34" charset="0"/>
              <a:ea typeface="Cascadia Code" panose="020B0609020000020004" pitchFamily="34" charset="0"/>
              <a:cs typeface="Cascadia Code" panose="020B0609020000020004" pitchFamily="34" charset="0"/>
            </a:endParaRPr>
          </a:p>
          <a:p>
            <a:r>
              <a:rPr lang="en-US" sz="1900" dirty="0" err="1">
                <a:solidFill>
                  <a:srgbClr val="FFCC01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AuthorizationResources</a:t>
            </a:r>
            <a:endParaRPr lang="en-US" sz="1900" dirty="0">
              <a:solidFill>
                <a:srgbClr val="FFCC01"/>
              </a:solidFill>
              <a:latin typeface="Cascadia Code" panose="020B0609020000020004" pitchFamily="34" charset="0"/>
              <a:ea typeface="Cascadia Code" panose="020B0609020000020004" pitchFamily="34" charset="0"/>
              <a:cs typeface="Cascadia Code" panose="020B0609020000020004" pitchFamily="34" charset="0"/>
            </a:endParaRPr>
          </a:p>
          <a:p>
            <a:r>
              <a:rPr lang="en-US" sz="1900" dirty="0" err="1">
                <a:solidFill>
                  <a:srgbClr val="FFCC01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PolicyResources</a:t>
            </a:r>
            <a:endParaRPr lang="en-US" sz="1900" dirty="0">
              <a:solidFill>
                <a:srgbClr val="FFCC01"/>
              </a:solidFill>
              <a:latin typeface="Cascadia Code" panose="020B0609020000020004" pitchFamily="34" charset="0"/>
              <a:ea typeface="Cascadia Code" panose="020B0609020000020004" pitchFamily="34" charset="0"/>
              <a:cs typeface="Cascadia Code" panose="020B0609020000020004" pitchFamily="34" charset="0"/>
            </a:endParaRPr>
          </a:p>
          <a:p>
            <a:pPr marL="0" indent="0">
              <a:buNone/>
            </a:pPr>
            <a:endParaRPr lang="en-US" sz="1400" dirty="0">
              <a:solidFill>
                <a:srgbClr val="FFCC01"/>
              </a:solidFill>
            </a:endParaRPr>
          </a:p>
          <a:p>
            <a:pPr marL="0" indent="0">
              <a:buNone/>
            </a:pPr>
            <a:r>
              <a:rPr lang="en-US" sz="2100" dirty="0"/>
              <a:t>Operators</a:t>
            </a:r>
          </a:p>
          <a:p>
            <a:r>
              <a:rPr lang="en-US" sz="1900" dirty="0">
                <a:solidFill>
                  <a:srgbClr val="FFCC01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where</a:t>
            </a:r>
          </a:p>
          <a:p>
            <a:r>
              <a:rPr lang="en-US" sz="1900" dirty="0">
                <a:solidFill>
                  <a:srgbClr val="FFCC01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take</a:t>
            </a:r>
          </a:p>
          <a:p>
            <a:r>
              <a:rPr lang="en-US" sz="1900" dirty="0">
                <a:solidFill>
                  <a:srgbClr val="FFCC01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project</a:t>
            </a:r>
          </a:p>
          <a:p>
            <a:r>
              <a:rPr lang="en-US" sz="1900" dirty="0">
                <a:solidFill>
                  <a:srgbClr val="FFCC01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join</a:t>
            </a:r>
          </a:p>
          <a:p>
            <a:pPr marL="0" indent="0">
              <a:buNone/>
            </a:pPr>
            <a:endParaRPr lang="en-US" sz="1400" dirty="0">
              <a:solidFill>
                <a:srgbClr val="FFCC01"/>
              </a:solidFill>
            </a:endParaRPr>
          </a:p>
          <a:p>
            <a:pPr marL="0" indent="0">
              <a:buNone/>
            </a:pPr>
            <a:r>
              <a:rPr lang="en-US" sz="2100" dirty="0"/>
              <a:t>Functions</a:t>
            </a:r>
          </a:p>
          <a:p>
            <a:r>
              <a:rPr lang="en-US" sz="1900" dirty="0" err="1">
                <a:solidFill>
                  <a:srgbClr val="FFCC01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tostring</a:t>
            </a:r>
            <a:r>
              <a:rPr lang="en-US" sz="1900" dirty="0">
                <a:solidFill>
                  <a:srgbClr val="FFCC01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()</a:t>
            </a:r>
          </a:p>
          <a:p>
            <a:r>
              <a:rPr lang="en-US" sz="1900" dirty="0" err="1">
                <a:solidFill>
                  <a:srgbClr val="FFCC01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isnotempty</a:t>
            </a:r>
            <a:r>
              <a:rPr lang="en-US" sz="1900" dirty="0">
                <a:solidFill>
                  <a:srgbClr val="FFCC01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()</a:t>
            </a:r>
          </a:p>
          <a:p>
            <a:r>
              <a:rPr lang="en-US" sz="1900" dirty="0">
                <a:solidFill>
                  <a:srgbClr val="FFCC01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rand()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E98B6331-63E4-B936-3111-128A61A50905}"/>
              </a:ext>
            </a:extLst>
          </p:cNvPr>
          <p:cNvSpPr txBox="1">
            <a:spLocks/>
          </p:cNvSpPr>
          <p:nvPr/>
        </p:nvSpPr>
        <p:spPr>
          <a:xfrm>
            <a:off x="4427984" y="1237799"/>
            <a:ext cx="4536504" cy="20540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FFC000"/>
              </a:buClr>
              <a:buFont typeface="Arial"/>
              <a:buChar char="•"/>
              <a:defRPr sz="2000" b="0" i="0" strike="noStrike" kern="1200" baseline="0">
                <a:solidFill>
                  <a:srgbClr val="B0FFFF"/>
                </a:solidFill>
                <a:latin typeface="Roboto" panose="02000000000000000000" pitchFamily="2" charset="0"/>
                <a:ea typeface="+mn-ea"/>
                <a:cs typeface="Roboto" panose="02000000000000000000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FFC000"/>
              </a:buClr>
              <a:buFont typeface="Arial"/>
              <a:buChar char="•"/>
              <a:defRPr sz="1800" b="0" i="0" kern="1200" baseline="0">
                <a:solidFill>
                  <a:srgbClr val="B0FFFF"/>
                </a:solidFill>
                <a:latin typeface="Roboto" panose="02000000000000000000" pitchFamily="2" charset="0"/>
                <a:ea typeface="+mn-ea"/>
                <a:cs typeface="Roboto" panose="02000000000000000000" pitchFamily="2" charset="0"/>
              </a:defRPr>
            </a:lvl2pPr>
            <a:lvl3pPr marL="1257300" indent="-342900" algn="l" defTabSz="457200" rtl="0" eaLnBrk="1" latinLnBrk="0" hangingPunct="1">
              <a:spcBef>
                <a:spcPct val="20000"/>
              </a:spcBef>
              <a:buClr>
                <a:srgbClr val="FFC000"/>
              </a:buClr>
              <a:buFont typeface="Arial"/>
              <a:buChar char="•"/>
              <a:defRPr sz="1800" b="0" i="0" kern="1200" baseline="0">
                <a:solidFill>
                  <a:srgbClr val="B0FFFF"/>
                </a:solidFill>
                <a:latin typeface="Roboto" panose="02000000000000000000" pitchFamily="2" charset="0"/>
                <a:ea typeface="+mn-ea"/>
                <a:cs typeface="Roboto" panose="02000000000000000000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FFC000"/>
              </a:buClr>
              <a:buFont typeface="Arial"/>
              <a:buChar char="•"/>
              <a:defRPr sz="1400" b="0" i="0" kern="1200" baseline="0">
                <a:solidFill>
                  <a:srgbClr val="B0FFFF"/>
                </a:solidFill>
                <a:latin typeface="Roboto" panose="02000000000000000000" pitchFamily="2" charset="0"/>
                <a:ea typeface="+mn-ea"/>
                <a:cs typeface="Roboto" panose="02000000000000000000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FFC000"/>
              </a:buClr>
              <a:buFont typeface="Arial"/>
              <a:buChar char="•"/>
              <a:defRPr sz="1400" b="0" i="0" kern="1200" baseline="0">
                <a:solidFill>
                  <a:srgbClr val="B0FFFF"/>
                </a:solidFill>
                <a:latin typeface="Roboto" panose="02000000000000000000" pitchFamily="2" charset="0"/>
                <a:ea typeface="+mn-ea"/>
                <a:cs typeface="Roboto" panose="02000000000000000000" pitchFamily="2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dirty="0"/>
              <a:t>Keywords</a:t>
            </a:r>
          </a:p>
          <a:p>
            <a:r>
              <a:rPr lang="en-US" sz="1300" dirty="0">
                <a:solidFill>
                  <a:srgbClr val="FFCC01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and</a:t>
            </a:r>
          </a:p>
          <a:p>
            <a:r>
              <a:rPr lang="en-US" sz="1300" dirty="0">
                <a:solidFill>
                  <a:srgbClr val="FFCC01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or</a:t>
            </a:r>
          </a:p>
          <a:p>
            <a:r>
              <a:rPr lang="en-US" sz="1300" dirty="0">
                <a:solidFill>
                  <a:srgbClr val="FFCC01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by</a:t>
            </a:r>
          </a:p>
          <a:p>
            <a:r>
              <a:rPr lang="en-US" sz="1300" dirty="0">
                <a:solidFill>
                  <a:srgbClr val="FFCC01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on</a:t>
            </a:r>
          </a:p>
          <a:p>
            <a:pPr marL="0" indent="0">
              <a:buNone/>
            </a:pPr>
            <a:endParaRPr lang="en-US" sz="1300" dirty="0"/>
          </a:p>
        </p:txBody>
      </p:sp>
    </p:spTree>
    <p:extLst>
      <p:ext uri="{BB962C8B-B14F-4D97-AF65-F5344CB8AC3E}">
        <p14:creationId xmlns:p14="http://schemas.microsoft.com/office/powerpoint/2010/main" val="12617206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13914F-295B-C07C-85D4-7201773607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04635B-C461-D204-6F58-49C6BEF0F4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39502"/>
            <a:ext cx="8229600" cy="914400"/>
          </a:xfrm>
        </p:spPr>
        <p:txBody>
          <a:bodyPr/>
          <a:lstStyle/>
          <a:p>
            <a:r>
              <a:rPr lang="en-US" dirty="0"/>
              <a:t>Case Sensitivity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38110A-5D35-14CF-AC22-035ED391012D}"/>
              </a:ext>
            </a:extLst>
          </p:cNvPr>
          <p:cNvSpPr txBox="1"/>
          <p:nvPr/>
        </p:nvSpPr>
        <p:spPr>
          <a:xfrm>
            <a:off x="457200" y="1232567"/>
            <a:ext cx="4572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800" dirty="0"/>
              <a:t>Case sensitive operators</a:t>
            </a:r>
          </a:p>
          <a:p>
            <a:r>
              <a:rPr lang="en-US" sz="1800" dirty="0">
                <a:solidFill>
                  <a:srgbClr val="FFCC01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contains – </a:t>
            </a:r>
            <a:r>
              <a:rPr lang="en-US" sz="1800" dirty="0" err="1">
                <a:solidFill>
                  <a:srgbClr val="FFCC01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contains_cs</a:t>
            </a:r>
            <a:endParaRPr lang="en-US" sz="1800" dirty="0">
              <a:solidFill>
                <a:srgbClr val="FFCC01"/>
              </a:solidFill>
              <a:latin typeface="Cascadia Code" panose="020B0609020000020004" pitchFamily="34" charset="0"/>
              <a:ea typeface="Cascadia Code" panose="020B0609020000020004" pitchFamily="34" charset="0"/>
              <a:cs typeface="Cascadia Code" panose="020B0609020000020004" pitchFamily="34" charset="0"/>
            </a:endParaRPr>
          </a:p>
          <a:p>
            <a:r>
              <a:rPr lang="en-US" sz="1800" dirty="0" err="1">
                <a:solidFill>
                  <a:srgbClr val="FFCC01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startswith</a:t>
            </a:r>
            <a:r>
              <a:rPr lang="en-US" sz="1800" dirty="0">
                <a:solidFill>
                  <a:srgbClr val="FFCC01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 – </a:t>
            </a:r>
            <a:r>
              <a:rPr lang="en-US" sz="1800" dirty="0" err="1">
                <a:solidFill>
                  <a:srgbClr val="FFCC01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startswith_cs</a:t>
            </a:r>
            <a:endParaRPr lang="en-US" sz="1800" dirty="0">
              <a:solidFill>
                <a:srgbClr val="FFCC01"/>
              </a:solidFill>
              <a:latin typeface="Cascadia Code" panose="020B0609020000020004" pitchFamily="34" charset="0"/>
              <a:ea typeface="Cascadia Code" panose="020B0609020000020004" pitchFamily="34" charset="0"/>
              <a:cs typeface="Cascadia Code" panose="020B0609020000020004" pitchFamily="34" charset="0"/>
            </a:endParaRPr>
          </a:p>
          <a:p>
            <a:r>
              <a:rPr lang="en-US" sz="1800" dirty="0">
                <a:solidFill>
                  <a:srgbClr val="FFCC01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in~ - in</a:t>
            </a:r>
          </a:p>
        </p:txBody>
      </p:sp>
    </p:spTree>
    <p:extLst>
      <p:ext uri="{BB962C8B-B14F-4D97-AF65-F5344CB8AC3E}">
        <p14:creationId xmlns:p14="http://schemas.microsoft.com/office/powerpoint/2010/main" val="37898788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5620B5-B5C8-78AA-5108-CB55B01C6F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286E49-1B60-E301-A870-EE80461AFA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39502"/>
            <a:ext cx="8229600" cy="914400"/>
          </a:xfrm>
        </p:spPr>
        <p:txBody>
          <a:bodyPr/>
          <a:lstStyle/>
          <a:p>
            <a:r>
              <a:rPr lang="en-US" dirty="0"/>
              <a:t>Matches Regex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A0A5D58-D78F-C773-153B-B02E18FFA6B4}"/>
              </a:ext>
            </a:extLst>
          </p:cNvPr>
          <p:cNvSpPr txBox="1"/>
          <p:nvPr/>
        </p:nvSpPr>
        <p:spPr>
          <a:xfrm>
            <a:off x="457200" y="1232567"/>
            <a:ext cx="728315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dirty="0"/>
              <a:t>Useful for matching resources by naming convention, resource ids, scopes</a:t>
            </a:r>
            <a:endParaRPr lang="en-US" sz="1800" dirty="0"/>
          </a:p>
          <a:p>
            <a:r>
              <a:rPr lang="en-US" sz="1800" dirty="0">
                <a:solidFill>
                  <a:srgbClr val="FFCC01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where name matches regex ‘^.+-(</a:t>
            </a:r>
            <a:r>
              <a:rPr lang="en-US" sz="1800" dirty="0" err="1">
                <a:solidFill>
                  <a:srgbClr val="FFCC01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dev|test</a:t>
            </a:r>
            <a:r>
              <a:rPr lang="en-US" sz="1800" dirty="0">
                <a:solidFill>
                  <a:srgbClr val="FFCC01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)-(</a:t>
            </a:r>
            <a:r>
              <a:rPr lang="en-US" sz="1800" dirty="0" err="1">
                <a:solidFill>
                  <a:srgbClr val="FFCC01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kv</a:t>
            </a:r>
            <a:r>
              <a:rPr lang="en-US" dirty="0" err="1">
                <a:solidFill>
                  <a:srgbClr val="FFCC01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|app</a:t>
            </a:r>
            <a:r>
              <a:rPr lang="en-US" dirty="0">
                <a:solidFill>
                  <a:srgbClr val="FFCC01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)</a:t>
            </a:r>
            <a:r>
              <a:rPr lang="en-US" sz="1800" dirty="0">
                <a:solidFill>
                  <a:srgbClr val="FFCC01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’</a:t>
            </a:r>
          </a:p>
          <a:p>
            <a:endParaRPr lang="en-US" sz="1800" dirty="0">
              <a:solidFill>
                <a:srgbClr val="FFCC01"/>
              </a:solidFill>
              <a:latin typeface="Cascadia Code" panose="020B0609020000020004" pitchFamily="34" charset="0"/>
              <a:ea typeface="Cascadia Code" panose="020B0609020000020004" pitchFamily="34" charset="0"/>
              <a:cs typeface="Cascadia Code" panose="020B0609020000020004" pitchFamily="34" charset="0"/>
            </a:endParaRPr>
          </a:p>
          <a:p>
            <a:r>
              <a:rPr lang="en-US" dirty="0"/>
              <a:t>Role Assignment scopes</a:t>
            </a:r>
          </a:p>
          <a:p>
            <a:endParaRPr lang="en-US" sz="1800" dirty="0" err="1">
              <a:solidFill>
                <a:srgbClr val="FFCC01"/>
              </a:solidFill>
              <a:latin typeface="Cascadia Code" panose="020B0609020000020004" pitchFamily="34" charset="0"/>
              <a:ea typeface="Cascadia Code" panose="020B0609020000020004" pitchFamily="34" charset="0"/>
              <a:cs typeface="Cascadia Code" panose="020B060902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86168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65B532-3618-5837-258D-F056B0A1FA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FD349D-C36C-56AB-8BD8-C425420FE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Ways to use Azure Resource Graph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7534FE-C46C-879F-F22B-6241576C385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Azure Portal</a:t>
            </a:r>
          </a:p>
          <a:p>
            <a:r>
              <a:rPr lang="en-US" dirty="0"/>
              <a:t>PowerShell &amp; CLI</a:t>
            </a:r>
          </a:p>
          <a:p>
            <a:r>
              <a:rPr lang="en-US" dirty="0"/>
              <a:t>Rest API</a:t>
            </a:r>
          </a:p>
          <a:p>
            <a:r>
              <a:rPr lang="en-US" dirty="0"/>
              <a:t>VS Code (</a:t>
            </a:r>
            <a:r>
              <a:rPr lang="en-US" dirty="0" err="1"/>
              <a:t>bARGE</a:t>
            </a:r>
            <a:r>
              <a:rPr lang="en-US" dirty="0"/>
              <a:t>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25855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27A0BC-05D8-53CF-E187-F6839AB7871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endParaRPr lang="en-US" dirty="0">
              <a:latin typeface="Cascadia Code" panose="020B0609020000020004" pitchFamily="34" charset="0"/>
              <a:ea typeface="Cascadia Code" panose="020B0609020000020004" pitchFamily="34" charset="0"/>
              <a:cs typeface="Cascadia Code" panose="020B060902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86750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E14C77-DFF4-04CD-59C7-E5A8296427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288061E8-184F-9C65-24E8-513FECB3E4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Tips &amp; Tricks</a:t>
            </a:r>
            <a:endParaRPr lang="nb-NO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0B1B85-FA7F-63BE-6985-6497D677BB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rgbClr val="FFCC01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Resources</a:t>
            </a:r>
            <a:r>
              <a:rPr lang="en-US" dirty="0">
                <a:ea typeface="Roboto" panose="02000000000000000000" pitchFamily="2" charset="0"/>
              </a:rPr>
              <a:t> table is the default, no need to specify it</a:t>
            </a:r>
          </a:p>
          <a:p>
            <a:r>
              <a:rPr lang="en-US" dirty="0">
                <a:ea typeface="Roboto" panose="02000000000000000000" pitchFamily="2" charset="0"/>
              </a:rPr>
              <a:t>You can use ARG from Log Analytics with </a:t>
            </a:r>
            <a:r>
              <a:rPr lang="en-US" dirty="0" err="1">
                <a:solidFill>
                  <a:srgbClr val="FFCC01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arg</a:t>
            </a:r>
            <a:r>
              <a:rPr lang="en-US" dirty="0">
                <a:solidFill>
                  <a:srgbClr val="FFCC01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(“”).Resources</a:t>
            </a:r>
          </a:p>
          <a:p>
            <a:r>
              <a:rPr lang="en-US" dirty="0">
                <a:ea typeface="Roboto" panose="02000000000000000000" pitchFamily="2" charset="0"/>
              </a:rPr>
              <a:t>Shared queries can be used inside queries with </a:t>
            </a:r>
            <a:r>
              <a:rPr lang="en-US" dirty="0">
                <a:solidFill>
                  <a:srgbClr val="FFCC01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{{ }}</a:t>
            </a:r>
            <a:r>
              <a:rPr lang="en-US" dirty="0">
                <a:ea typeface="Roboto" panose="02000000000000000000" pitchFamily="2" charset="0"/>
              </a:rPr>
              <a:t> syntax</a:t>
            </a:r>
          </a:p>
          <a:p>
            <a:endParaRPr lang="en-US" dirty="0"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85631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20915ED-3CAB-A9F1-3DF5-015DB1602A0E}"/>
              </a:ext>
            </a:extLst>
          </p:cNvPr>
          <p:cNvSpPr txBox="1">
            <a:spLocks/>
          </p:cNvSpPr>
          <p:nvPr/>
        </p:nvSpPr>
        <p:spPr>
          <a:xfrm>
            <a:off x="3255380" y="3621027"/>
            <a:ext cx="2520280" cy="7200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rgbClr val="ED2A24"/>
                </a:solidFill>
                <a:latin typeface="Helvetica Now Display" panose="020B0504030202020204" pitchFamily="34" charset="0"/>
                <a:ea typeface="+mj-ea"/>
                <a:cs typeface="Helvetica Now Display" panose="020B0504030202020204" pitchFamily="34" charset="0"/>
              </a:defRPr>
            </a:lvl1pPr>
          </a:lstStyle>
          <a:p>
            <a:r>
              <a:rPr lang="en-US" sz="2800" dirty="0">
                <a:solidFill>
                  <a:srgbClr val="B0FFF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Emanuel Palm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DEF860-219C-B3DE-F8E8-71BD7D682BD8}"/>
              </a:ext>
            </a:extLst>
          </p:cNvPr>
          <p:cNvSpPr txBox="1"/>
          <p:nvPr/>
        </p:nvSpPr>
        <p:spPr>
          <a:xfrm>
            <a:off x="2904468" y="4166532"/>
            <a:ext cx="322210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F24E1B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Cloud Specialist @ Unwonted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072F420-05A8-7EB3-BD47-210F42704666}"/>
              </a:ext>
            </a:extLst>
          </p:cNvPr>
          <p:cNvGrpSpPr/>
          <p:nvPr/>
        </p:nvGrpSpPr>
        <p:grpSpPr>
          <a:xfrm>
            <a:off x="2017080" y="1203598"/>
            <a:ext cx="5058308" cy="1984000"/>
            <a:chOff x="1910432" y="1178621"/>
            <a:chExt cx="5058308" cy="1984000"/>
          </a:xfrm>
        </p:grpSpPr>
        <p:sp>
          <p:nvSpPr>
            <p:cNvPr id="5" name="Text Placeholder 2">
              <a:extLst>
                <a:ext uri="{FF2B5EF4-FFF2-40B4-BE49-F238E27FC236}">
                  <a16:creationId xmlns:a16="http://schemas.microsoft.com/office/drawing/2014/main" id="{96F888CD-10E9-A749-AB92-BEB1F5B4D543}"/>
                </a:ext>
              </a:extLst>
            </p:cNvPr>
            <p:cNvSpPr txBox="1">
              <a:spLocks/>
            </p:cNvSpPr>
            <p:nvPr/>
          </p:nvSpPr>
          <p:spPr>
            <a:xfrm>
              <a:off x="1910432" y="1178621"/>
              <a:ext cx="4245744" cy="432048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Clr>
                  <a:srgbClr val="FFC000"/>
                </a:buClr>
                <a:buFont typeface="Arial"/>
                <a:buChar char="•"/>
                <a:defRPr sz="2000" b="0" i="0" strike="noStrike" kern="1200" baseline="0">
                  <a:solidFill>
                    <a:srgbClr val="B0FFFF"/>
                  </a:solidFill>
                  <a:latin typeface="Helvetica Now Display" panose="020B0504030202020204" pitchFamily="34" charset="0"/>
                  <a:ea typeface="+mn-ea"/>
                  <a:cs typeface="Helvetica Now Display" panose="020B0504030202020204" pitchFamily="34" charset="0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Clr>
                  <a:srgbClr val="FFC000"/>
                </a:buClr>
                <a:buFont typeface="Arial"/>
                <a:buChar char="•"/>
                <a:defRPr sz="1800" b="0" i="0" kern="1200" baseline="0">
                  <a:solidFill>
                    <a:srgbClr val="B0FFFF"/>
                  </a:solidFill>
                  <a:latin typeface="Helvetica Now Display" panose="020B0504030202020204" pitchFamily="34" charset="0"/>
                  <a:ea typeface="+mn-ea"/>
                  <a:cs typeface="Helvetica Now Display" panose="020B0504030202020204" pitchFamily="34" charset="0"/>
                </a:defRPr>
              </a:lvl2pPr>
              <a:lvl3pPr marL="1257300" indent="-342900" algn="l" defTabSz="457200" rtl="0" eaLnBrk="1" latinLnBrk="0" hangingPunct="1">
                <a:spcBef>
                  <a:spcPct val="20000"/>
                </a:spcBef>
                <a:buClr>
                  <a:srgbClr val="FFC000"/>
                </a:buClr>
                <a:buFont typeface="Arial"/>
                <a:buChar char="•"/>
                <a:defRPr sz="1800" b="0" i="0" kern="1200" baseline="0">
                  <a:solidFill>
                    <a:srgbClr val="B0FFFF"/>
                  </a:solidFill>
                  <a:latin typeface="Helvetica Now Display" panose="020B0504030202020204" pitchFamily="34" charset="0"/>
                  <a:ea typeface="+mn-ea"/>
                  <a:cs typeface="Helvetica Now Display" panose="020B0504030202020204" pitchFamily="34" charset="0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Clr>
                  <a:srgbClr val="FFC000"/>
                </a:buClr>
                <a:buFont typeface="Arial"/>
                <a:buChar char="•"/>
                <a:defRPr sz="1400" b="0" i="0" kern="1200" baseline="0">
                  <a:solidFill>
                    <a:srgbClr val="B0FFFF"/>
                  </a:solidFill>
                  <a:latin typeface="Helvetica Now Display" panose="020B0504030202020204" pitchFamily="34" charset="0"/>
                  <a:ea typeface="+mn-ea"/>
                  <a:cs typeface="Helvetica Now Display" panose="020B0504030202020204" pitchFamily="34" charset="0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Clr>
                  <a:srgbClr val="FFC000"/>
                </a:buClr>
                <a:buFont typeface="Arial"/>
                <a:buChar char="•"/>
                <a:defRPr sz="1400" b="0" i="0" kern="1200" baseline="0">
                  <a:solidFill>
                    <a:srgbClr val="B0FFFF"/>
                  </a:solidFill>
                  <a:latin typeface="Helvetica Now Display" panose="020B0504030202020204" pitchFamily="34" charset="0"/>
                  <a:ea typeface="+mn-ea"/>
                  <a:cs typeface="Helvetica Now Display" panose="020B0504030202020204" pitchFamily="34" charset="0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3600" dirty="0">
                  <a:solidFill>
                    <a:srgbClr val="FFCD0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Treasure Hunting in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D99DCD7-D675-52C7-24ED-60D29178CB33}"/>
                </a:ext>
              </a:extLst>
            </p:cNvPr>
            <p:cNvSpPr txBox="1"/>
            <p:nvPr/>
          </p:nvSpPr>
          <p:spPr>
            <a:xfrm>
              <a:off x="2661568" y="1582433"/>
              <a:ext cx="3494608" cy="110799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6600" dirty="0">
                  <a:solidFill>
                    <a:srgbClr val="B0FFFF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Azure</a:t>
              </a:r>
              <a:r>
                <a:rPr lang="en-US" sz="3600" dirty="0">
                  <a:solidFill>
                    <a:srgbClr val="FFCD0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with</a:t>
              </a:r>
              <a:r>
                <a:rPr lang="en-US" sz="4000" dirty="0">
                  <a:solidFill>
                    <a:srgbClr val="B0FFFF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</a:t>
              </a:r>
              <a:endParaRPr lang="en-US" sz="6600" dirty="0">
                <a:solidFill>
                  <a:srgbClr val="B0FFF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3C5F013-595F-596B-1329-AE17E01EC3B0}"/>
                </a:ext>
              </a:extLst>
            </p:cNvPr>
            <p:cNvSpPr txBox="1"/>
            <p:nvPr/>
          </p:nvSpPr>
          <p:spPr>
            <a:xfrm>
              <a:off x="3148732" y="2516290"/>
              <a:ext cx="3820008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3600" dirty="0">
                  <a:solidFill>
                    <a:srgbClr val="FFCD0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KQL as Your Map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336196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00299-0AF1-45B0-5041-125730C3B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Sharing Queries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67B783-1F7B-253E-9372-1E454AEEA02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2200" dirty="0">
                <a:ea typeface="Roboto" panose="02000000000000000000" pitchFamily="2" charset="0"/>
              </a:rPr>
              <a:t>Shared queries – with in-query usage</a:t>
            </a:r>
          </a:p>
          <a:p>
            <a:pPr lvl="1"/>
            <a:r>
              <a:rPr lang="en-US" sz="2000" dirty="0">
                <a:solidFill>
                  <a:srgbClr val="FFCC01"/>
                </a:solidFill>
                <a:ea typeface="Roboto" panose="02000000000000000000" pitchFamily="2" charset="0"/>
              </a:rPr>
              <a:t>Deployable with Infrastructure-as-Code</a:t>
            </a:r>
          </a:p>
          <a:p>
            <a:r>
              <a:rPr lang="en-US" sz="2200" dirty="0">
                <a:ea typeface="Roboto" panose="02000000000000000000" pitchFamily="2" charset="0"/>
              </a:rPr>
              <a:t>Code in git repositories</a:t>
            </a:r>
            <a:endParaRPr lang="en-US" sz="2000" dirty="0">
              <a:ea typeface="Roboto" panose="02000000000000000000" pitchFamily="2" charset="0"/>
            </a:endParaRPr>
          </a:p>
          <a:p>
            <a:r>
              <a:rPr lang="en-US" sz="2200" dirty="0">
                <a:ea typeface="Roboto" panose="02000000000000000000" pitchFamily="2" charset="0"/>
              </a:rPr>
              <a:t>Log Analytics Query packs</a:t>
            </a:r>
          </a:p>
          <a:p>
            <a:pPr lvl="1"/>
            <a:r>
              <a:rPr lang="en-US" sz="2000" dirty="0">
                <a:solidFill>
                  <a:srgbClr val="FFCD01"/>
                </a:solidFill>
                <a:ea typeface="Roboto" panose="02000000000000000000" pitchFamily="2" charset="0"/>
              </a:rPr>
              <a:t>Not directly available in ARG</a:t>
            </a:r>
          </a:p>
        </p:txBody>
      </p:sp>
    </p:spTree>
    <p:extLst>
      <p:ext uri="{BB962C8B-B14F-4D97-AF65-F5344CB8AC3E}">
        <p14:creationId xmlns:p14="http://schemas.microsoft.com/office/powerpoint/2010/main" val="39339774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473485-8AF1-79A4-2511-C24F9E1966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65BC5A96-4281-7A26-522E-77ECD51C1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Demo / Showcase order</a:t>
            </a:r>
            <a:endParaRPr lang="nb-NO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05B2EA81-4064-B88E-4D8E-BBBD1A3F565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Show portal experience</a:t>
            </a:r>
          </a:p>
          <a:p>
            <a:pPr lvl="1"/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Simple query example</a:t>
            </a:r>
          </a:p>
          <a:p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Same query from PowerShell, CLI and REST?</a:t>
            </a:r>
          </a:p>
          <a:p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bARGE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for a bit of the session, showcase features</a:t>
            </a:r>
          </a:p>
          <a:p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In-query usage of shared queries</a:t>
            </a:r>
          </a:p>
          <a:p>
            <a:pPr lvl="1"/>
            <a:r>
              <a:rPr lang="en-US" sz="1000" dirty="0">
                <a:solidFill>
                  <a:srgbClr val="FFCD0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{{/subscriptions/00000000-0000-0000-0000-000000000000/</a:t>
            </a:r>
            <a:r>
              <a:rPr lang="en-US" sz="1000" dirty="0" err="1">
                <a:solidFill>
                  <a:srgbClr val="FFCD0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resourceGroups</a:t>
            </a:r>
            <a:r>
              <a:rPr lang="en-US" sz="1000" dirty="0">
                <a:solidFill>
                  <a:srgbClr val="FFCD0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/</a:t>
            </a:r>
            <a:r>
              <a:rPr lang="en-US" sz="1000" dirty="0" err="1">
                <a:solidFill>
                  <a:srgbClr val="FFCD0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SharedQueries</a:t>
            </a:r>
            <a:r>
              <a:rPr lang="en-US" sz="1000" dirty="0">
                <a:solidFill>
                  <a:srgbClr val="FFCD0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/providers/</a:t>
            </a:r>
            <a:r>
              <a:rPr lang="en-US" sz="1000" dirty="0" err="1">
                <a:solidFill>
                  <a:srgbClr val="FFCD0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Microsoft.ResourceGraph</a:t>
            </a:r>
            <a:r>
              <a:rPr lang="en-US" sz="1000" dirty="0">
                <a:solidFill>
                  <a:srgbClr val="FFCD0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/queries/Count VMs by OS}} | where x</a:t>
            </a:r>
            <a:br>
              <a:rPr lang="en-US" sz="1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r>
              <a:rPr lang="en-US" sz="1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2"/>
              </a:rPr>
              <a:t>https://learn.microsoft.com/en-us/azure/governance/resource-graph/concepts/query-language#resource-graph-custom-language-elements</a:t>
            </a:r>
            <a:endParaRPr lang="en-US" sz="1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endParaRPr lang="en-US" sz="16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endParaRPr lang="en-US" sz="16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endParaRPr lang="nb-NO" sz="16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91235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22A67D-60AD-AC15-F650-BEA6990035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4B663BA8-6461-CF69-FF10-B7117D096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bARGE</a:t>
            </a:r>
            <a:endParaRPr lang="nb-NO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B7E6BA25-2ADF-CFF1-523D-20F78857C26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ea typeface="Roboto" panose="02000000000000000000" pitchFamily="2" charset="0"/>
              </a:rPr>
              <a:t>Showcase </a:t>
            </a:r>
            <a:r>
              <a:rPr lang="en-US" sz="1800" dirty="0" err="1">
                <a:ea typeface="Roboto" panose="02000000000000000000" pitchFamily="2" charset="0"/>
              </a:rPr>
              <a:t>bARGE</a:t>
            </a:r>
            <a:r>
              <a:rPr lang="en-US" sz="1800" dirty="0">
                <a:ea typeface="Roboto" panose="02000000000000000000" pitchFamily="2" charset="0"/>
              </a:rPr>
              <a:t> features</a:t>
            </a:r>
          </a:p>
          <a:p>
            <a:r>
              <a:rPr lang="en-US" sz="1800" dirty="0">
                <a:ea typeface="Roboto" panose="02000000000000000000" pitchFamily="2" charset="0"/>
              </a:rPr>
              <a:t>Comparison</a:t>
            </a:r>
          </a:p>
          <a:p>
            <a:endParaRPr lang="en-US" sz="24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90179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10628-0854-0E6F-A725-A475B81FB7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Other notes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A3D5FB-93B0-9B42-9638-F3D2B0C22B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Extended properties (only VMs for now)</a:t>
            </a:r>
          </a:p>
        </p:txBody>
      </p:sp>
    </p:spTree>
    <p:extLst>
      <p:ext uri="{BB962C8B-B14F-4D97-AF65-F5344CB8AC3E}">
        <p14:creationId xmlns:p14="http://schemas.microsoft.com/office/powerpoint/2010/main" val="14570018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2">
            <a:extLst>
              <a:ext uri="{FF2B5EF4-FFF2-40B4-BE49-F238E27FC236}">
                <a16:creationId xmlns:a16="http://schemas.microsoft.com/office/drawing/2014/main" id="{CFBB0E21-E4AB-B69C-422C-7CC2A4FF98C5}"/>
              </a:ext>
            </a:extLst>
          </p:cNvPr>
          <p:cNvSpPr txBox="1">
            <a:spLocks/>
          </p:cNvSpPr>
          <p:nvPr/>
        </p:nvSpPr>
        <p:spPr>
          <a:xfrm>
            <a:off x="457200" y="1213564"/>
            <a:ext cx="8229600" cy="26638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FFC000"/>
              </a:buClr>
              <a:buFont typeface="Arial" panose="020B0604020202020204" pitchFamily="34" charset="0"/>
              <a:buChar char="•"/>
              <a:defRPr sz="2000" b="0" i="0" strike="noStrike" kern="1200" baseline="0">
                <a:solidFill>
                  <a:srgbClr val="B0FFFF"/>
                </a:solidFill>
                <a:latin typeface="Roboto" panose="02000000000000000000" pitchFamily="2" charset="0"/>
                <a:ea typeface="+mn-ea"/>
                <a:cs typeface="Roboto" panose="02000000000000000000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FFC000"/>
              </a:buClr>
              <a:buFont typeface="Arial" panose="020B0604020202020204" pitchFamily="34" charset="0"/>
              <a:buChar char="•"/>
              <a:defRPr sz="1800" b="0" i="0" kern="1200" baseline="0">
                <a:solidFill>
                  <a:srgbClr val="B0FFFF"/>
                </a:solidFill>
                <a:latin typeface="Roboto" panose="02000000000000000000" pitchFamily="2" charset="0"/>
                <a:ea typeface="+mn-ea"/>
                <a:cs typeface="Roboto" panose="02000000000000000000" pitchFamily="2" charset="0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buClr>
                <a:srgbClr val="FFC000"/>
              </a:buClr>
              <a:buFont typeface="Arial" panose="020B0604020202020204" pitchFamily="34" charset="0"/>
              <a:buChar char="•"/>
              <a:defRPr sz="1800" b="0" i="0" kern="1200" baseline="0">
                <a:solidFill>
                  <a:srgbClr val="B0FFFF"/>
                </a:solidFill>
                <a:latin typeface="Roboto" panose="02000000000000000000" pitchFamily="2" charset="0"/>
                <a:ea typeface="+mn-ea"/>
                <a:cs typeface="Roboto" panose="02000000000000000000" pitchFamily="2" charset="0"/>
              </a:defRPr>
            </a:lvl3pPr>
            <a:lvl4pPr marL="1657350" indent="-285750" algn="l" defTabSz="457200" rtl="0" eaLnBrk="1" latinLnBrk="0" hangingPunct="1">
              <a:spcBef>
                <a:spcPct val="20000"/>
              </a:spcBef>
              <a:buClr>
                <a:srgbClr val="FFC000"/>
              </a:buClr>
              <a:buFont typeface="Arial" panose="020B0604020202020204" pitchFamily="34" charset="0"/>
              <a:buChar char="•"/>
              <a:defRPr sz="1400" b="0" i="0" kern="1200" baseline="0">
                <a:solidFill>
                  <a:srgbClr val="B0FFFF"/>
                </a:solidFill>
                <a:latin typeface="Roboto" panose="02000000000000000000" pitchFamily="2" charset="0"/>
                <a:ea typeface="+mn-ea"/>
                <a:cs typeface="Roboto" panose="02000000000000000000" pitchFamily="2" charset="0"/>
              </a:defRPr>
            </a:lvl4pPr>
            <a:lvl5pPr marL="2114550" indent="-285750" algn="l" defTabSz="457200" rtl="0" eaLnBrk="1" latinLnBrk="0" hangingPunct="1">
              <a:spcBef>
                <a:spcPct val="20000"/>
              </a:spcBef>
              <a:buClr>
                <a:srgbClr val="FFC000"/>
              </a:buClr>
              <a:buFont typeface="Arial" panose="020B0604020202020204" pitchFamily="34" charset="0"/>
              <a:buChar char="•"/>
              <a:defRPr sz="1400" b="0" i="0" kern="1200" baseline="0">
                <a:solidFill>
                  <a:srgbClr val="B0FFFF"/>
                </a:solidFill>
                <a:latin typeface="Roboto" panose="02000000000000000000" pitchFamily="2" charset="0"/>
                <a:ea typeface="+mn-ea"/>
                <a:cs typeface="Roboto" panose="02000000000000000000" pitchFamily="2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Navigate the cloudy sea</a:t>
            </a:r>
          </a:p>
          <a:p>
            <a:pPr lvl="1"/>
            <a:r>
              <a:rPr lang="en-US" dirty="0">
                <a:solidFill>
                  <a:srgbClr val="FFCC01"/>
                </a:solidFill>
              </a:rPr>
              <a:t>ARG lets you query at scale</a:t>
            </a:r>
          </a:p>
          <a:p>
            <a:r>
              <a:rPr lang="en-US" dirty="0"/>
              <a:t>Find hidden treasures</a:t>
            </a:r>
          </a:p>
          <a:p>
            <a:pPr lvl="1"/>
            <a:r>
              <a:rPr lang="en-US" dirty="0">
                <a:solidFill>
                  <a:srgbClr val="FFCC01"/>
                </a:solidFill>
              </a:rPr>
              <a:t>Identify differences, misconfigurations, details</a:t>
            </a:r>
          </a:p>
          <a:p>
            <a:r>
              <a:rPr lang="en-US" dirty="0"/>
              <a:t>Hoist your sails anywhere</a:t>
            </a:r>
          </a:p>
          <a:p>
            <a:pPr lvl="1"/>
            <a:r>
              <a:rPr lang="en-US" dirty="0">
                <a:solidFill>
                  <a:srgbClr val="FFCC01"/>
                </a:solidFill>
              </a:rPr>
              <a:t>Use from Portal, VS Code (</a:t>
            </a:r>
            <a:r>
              <a:rPr lang="en-US" dirty="0" err="1">
                <a:solidFill>
                  <a:srgbClr val="FFCC01"/>
                </a:solidFill>
              </a:rPr>
              <a:t>bARGE</a:t>
            </a:r>
            <a:r>
              <a:rPr lang="en-US" dirty="0">
                <a:solidFill>
                  <a:srgbClr val="FFCC01"/>
                </a:solidFill>
              </a:rPr>
              <a:t>), CLI, dashboards, alerts and more</a:t>
            </a:r>
            <a:endParaRPr lang="en-US" dirty="0"/>
          </a:p>
        </p:txBody>
      </p:sp>
      <p:pic>
        <p:nvPicPr>
          <p:cNvPr id="4" name="Picture 3" descr="A qr code with a black and white background&#10;&#10;AI-generated content may be incorrect.">
            <a:extLst>
              <a:ext uri="{FF2B5EF4-FFF2-40B4-BE49-F238E27FC236}">
                <a16:creationId xmlns:a16="http://schemas.microsoft.com/office/drawing/2014/main" id="{D301CE5A-5E85-1407-91B8-D3392EDFF5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5252" y="245479"/>
            <a:ext cx="2049638" cy="20496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E43D044-4C32-77D6-CD9B-A516BBE74266}"/>
              </a:ext>
            </a:extLst>
          </p:cNvPr>
          <p:cNvSpPr txBox="1"/>
          <p:nvPr/>
        </p:nvSpPr>
        <p:spPr>
          <a:xfrm>
            <a:off x="4054714" y="383318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FFCC01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Install </a:t>
            </a:r>
            <a:r>
              <a:rPr lang="en-US" sz="1800" dirty="0" err="1">
                <a:solidFill>
                  <a:srgbClr val="FFCC01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bARGE</a:t>
            </a:r>
            <a:r>
              <a:rPr lang="en-US" sz="1800" dirty="0">
                <a:solidFill>
                  <a:srgbClr val="FFCC01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 here!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D80536E-6C10-576B-CD79-0F423B380FEA}"/>
              </a:ext>
            </a:extLst>
          </p:cNvPr>
          <p:cNvGrpSpPr/>
          <p:nvPr/>
        </p:nvGrpSpPr>
        <p:grpSpPr>
          <a:xfrm>
            <a:off x="7803389" y="4689217"/>
            <a:ext cx="1121501" cy="260981"/>
            <a:chOff x="9775935" y="6229126"/>
            <a:chExt cx="1691379" cy="393596"/>
          </a:xfrm>
        </p:grpSpPr>
        <p:pic>
          <p:nvPicPr>
            <p:cNvPr id="14" name="Graphic 56">
              <a:extLst>
                <a:ext uri="{FF2B5EF4-FFF2-40B4-BE49-F238E27FC236}">
                  <a16:creationId xmlns:a16="http://schemas.microsoft.com/office/drawing/2014/main" id="{F93F2FE0-26F4-523E-B779-48A399840F9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10280577" y="6229126"/>
              <a:ext cx="391207" cy="383223"/>
            </a:xfrm>
            <a:prstGeom prst="rect">
              <a:avLst/>
            </a:prstGeom>
            <a:effectLst/>
          </p:spPr>
        </p:pic>
        <p:pic>
          <p:nvPicPr>
            <p:cNvPr id="15" name="Graphic 56">
              <a:extLst>
                <a:ext uri="{FF2B5EF4-FFF2-40B4-BE49-F238E27FC236}">
                  <a16:creationId xmlns:a16="http://schemas.microsoft.com/office/drawing/2014/main" id="{DE48CE6E-C8B6-8CD2-FB9B-DE651295DE3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10696834" y="6263498"/>
              <a:ext cx="320788" cy="327874"/>
            </a:xfrm>
            <a:prstGeom prst="rect">
              <a:avLst/>
            </a:prstGeom>
            <a:effectLst/>
          </p:spPr>
        </p:pic>
        <p:pic>
          <p:nvPicPr>
            <p:cNvPr id="16" name="Picture 15" descr="A black and white logo&#10;&#10;Description automatically generated">
              <a:extLst>
                <a:ext uri="{FF2B5EF4-FFF2-40B4-BE49-F238E27FC236}">
                  <a16:creationId xmlns:a16="http://schemas.microsoft.com/office/drawing/2014/main" id="{4E135C20-87D4-3239-AD22-93F6E17574B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083688" y="6239096"/>
              <a:ext cx="383626" cy="383626"/>
            </a:xfrm>
            <a:prstGeom prst="rect">
              <a:avLst/>
            </a:prstGeom>
          </p:spPr>
        </p:pic>
        <p:pic>
          <p:nvPicPr>
            <p:cNvPr id="17" name="Picture 16" descr="A blue butterfly on a black background&#10;&#10;AI-generated content may be incorrect.">
              <a:extLst>
                <a:ext uri="{FF2B5EF4-FFF2-40B4-BE49-F238E27FC236}">
                  <a16:creationId xmlns:a16="http://schemas.microsoft.com/office/drawing/2014/main" id="{13519676-7924-F775-5507-93AE5DBD823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75935" y="6240132"/>
              <a:ext cx="438576" cy="38258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A1E7EE51-7E26-4307-BFA8-771F4CFE2110}"/>
              </a:ext>
            </a:extLst>
          </p:cNvPr>
          <p:cNvSpPr txBox="1"/>
          <p:nvPr/>
        </p:nvSpPr>
        <p:spPr>
          <a:xfrm>
            <a:off x="6126572" y="4638347"/>
            <a:ext cx="20764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@</a:t>
            </a:r>
            <a:r>
              <a:rPr lang="en-US" dirty="0" err="1">
                <a:solidFill>
                  <a:schemeClr val="bg1"/>
                </a:solidFill>
              </a:rPr>
              <a:t>PalmEmanuel</a:t>
            </a:r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6A113DDD-ED75-20D1-55BD-A8EF1A50EC08}"/>
              </a:ext>
            </a:extLst>
          </p:cNvPr>
          <p:cNvGrpSpPr/>
          <p:nvPr/>
        </p:nvGrpSpPr>
        <p:grpSpPr>
          <a:xfrm rot="5400000">
            <a:off x="6358634" y="756426"/>
            <a:ext cx="358920" cy="421200"/>
            <a:chOff x="7558038" y="2573499"/>
            <a:chExt cx="358920" cy="421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F4DF1E2F-2393-7D2A-736B-9B7DD721EB08}"/>
                    </a:ext>
                  </a:extLst>
                </p14:cNvPr>
                <p14:cNvContentPartPr/>
                <p14:nvPr/>
              </p14:nvContentPartPr>
              <p14:xfrm>
                <a:off x="7558038" y="2595459"/>
                <a:ext cx="276840" cy="39924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F4DF1E2F-2393-7D2A-736B-9B7DD721EB08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549398" y="2586459"/>
                  <a:ext cx="294480" cy="41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F224C4E8-8F78-B1C4-FADE-5DB235A5AB64}"/>
                    </a:ext>
                  </a:extLst>
                </p14:cNvPr>
                <p14:cNvContentPartPr/>
                <p14:nvPr/>
              </p14:nvContentPartPr>
              <p14:xfrm>
                <a:off x="7731558" y="2573499"/>
                <a:ext cx="185400" cy="12276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F224C4E8-8F78-B1C4-FADE-5DB235A5AB64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722918" y="2564859"/>
                  <a:ext cx="203040" cy="140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C85E4419-40A5-359F-3F34-ED7E141C8425}"/>
              </a:ext>
            </a:extLst>
          </p:cNvPr>
          <p:cNvGrpSpPr/>
          <p:nvPr/>
        </p:nvGrpSpPr>
        <p:grpSpPr>
          <a:xfrm flipH="1" flipV="1">
            <a:off x="6982974" y="4205967"/>
            <a:ext cx="358920" cy="421200"/>
            <a:chOff x="7558038" y="2573499"/>
            <a:chExt cx="358920" cy="421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7F95F220-6731-27DA-A374-339FD448809B}"/>
                    </a:ext>
                  </a:extLst>
                </p14:cNvPr>
                <p14:cNvContentPartPr/>
                <p14:nvPr/>
              </p14:nvContentPartPr>
              <p14:xfrm>
                <a:off x="7558038" y="2595459"/>
                <a:ext cx="276840" cy="39924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7F95F220-6731-27DA-A374-339FD448809B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549398" y="2586459"/>
                  <a:ext cx="294480" cy="41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94E74FDE-0D3D-B693-07AC-0A8C2F182C45}"/>
                    </a:ext>
                  </a:extLst>
                </p14:cNvPr>
                <p14:cNvContentPartPr/>
                <p14:nvPr/>
              </p14:nvContentPartPr>
              <p14:xfrm>
                <a:off x="7731558" y="2573499"/>
                <a:ext cx="185400" cy="12276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94E74FDE-0D3D-B693-07AC-0A8C2F182C45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722558" y="2564499"/>
                  <a:ext cx="203040" cy="1404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67" name="TextBox 66">
            <a:extLst>
              <a:ext uri="{FF2B5EF4-FFF2-40B4-BE49-F238E27FC236}">
                <a16:creationId xmlns:a16="http://schemas.microsoft.com/office/drawing/2014/main" id="{C85DC6BD-EF9F-6C13-1799-B727D4CA910F}"/>
              </a:ext>
            </a:extLst>
          </p:cNvPr>
          <p:cNvSpPr txBox="1"/>
          <p:nvPr/>
        </p:nvSpPr>
        <p:spPr>
          <a:xfrm>
            <a:off x="7415966" y="3996628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FFCC01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Reach out!</a:t>
            </a:r>
          </a:p>
        </p:txBody>
      </p:sp>
      <p:sp>
        <p:nvSpPr>
          <p:cNvPr id="70" name="Tittel 1">
            <a:extLst>
              <a:ext uri="{FF2B5EF4-FFF2-40B4-BE49-F238E27FC236}">
                <a16:creationId xmlns:a16="http://schemas.microsoft.com/office/drawing/2014/main" id="{C1D7BBDC-B994-8473-FDBC-0F13DACFB4C6}"/>
              </a:ext>
            </a:extLst>
          </p:cNvPr>
          <p:cNvSpPr txBox="1">
            <a:spLocks/>
          </p:cNvSpPr>
          <p:nvPr/>
        </p:nvSpPr>
        <p:spPr>
          <a:xfrm>
            <a:off x="457200" y="555526"/>
            <a:ext cx="8229600" cy="9144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rgbClr val="ED2A24"/>
                </a:solidFill>
                <a:latin typeface="Roboto" panose="02000000000000000000" pitchFamily="2" charset="0"/>
                <a:ea typeface="+mj-ea"/>
                <a:cs typeface="Roboto" panose="02000000000000000000" pitchFamily="2" charset="0"/>
              </a:defRPr>
            </a:lvl1pPr>
          </a:lstStyle>
          <a:p>
            <a:r>
              <a:rPr lang="en-GB" dirty="0">
                <a:ea typeface="Roboto" panose="02000000000000000000" pitchFamily="2" charset="0"/>
              </a:rPr>
              <a:t>Key Takeaways</a:t>
            </a:r>
            <a:endParaRPr lang="nb-NO" dirty="0">
              <a:ea typeface="Roboto" panose="02000000000000000000" pitchFamily="2" charset="0"/>
            </a:endParaRPr>
          </a:p>
        </p:txBody>
      </p:sp>
      <p:sp>
        <p:nvSpPr>
          <p:cNvPr id="74" name="Title 1">
            <a:extLst>
              <a:ext uri="{FF2B5EF4-FFF2-40B4-BE49-F238E27FC236}">
                <a16:creationId xmlns:a16="http://schemas.microsoft.com/office/drawing/2014/main" id="{137D7BAE-1381-55EB-2AA7-06C8D5E0F20F}"/>
              </a:ext>
            </a:extLst>
          </p:cNvPr>
          <p:cNvSpPr txBox="1">
            <a:spLocks/>
          </p:cNvSpPr>
          <p:nvPr/>
        </p:nvSpPr>
        <p:spPr>
          <a:xfrm>
            <a:off x="3255380" y="3621027"/>
            <a:ext cx="2520280" cy="7200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rgbClr val="ED2A24"/>
                </a:solidFill>
                <a:latin typeface="Helvetica Now Display" panose="020B0504030202020204" pitchFamily="34" charset="0"/>
                <a:ea typeface="+mj-ea"/>
                <a:cs typeface="Helvetica Now Display" panose="020B0504030202020204" pitchFamily="34" charset="0"/>
              </a:defRPr>
            </a:lvl1pPr>
          </a:lstStyle>
          <a:p>
            <a:r>
              <a:rPr lang="en-US" sz="2800" dirty="0">
                <a:solidFill>
                  <a:srgbClr val="B0FFF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Emanuel Palm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46F18940-70DE-617D-385E-BD17E3776027}"/>
              </a:ext>
            </a:extLst>
          </p:cNvPr>
          <p:cNvSpPr txBox="1"/>
          <p:nvPr/>
        </p:nvSpPr>
        <p:spPr>
          <a:xfrm>
            <a:off x="2904468" y="4166532"/>
            <a:ext cx="322210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F24E1B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Cloud Specialist @ Unwonted</a:t>
            </a:r>
          </a:p>
        </p:txBody>
      </p:sp>
    </p:spTree>
    <p:extLst>
      <p:ext uri="{BB962C8B-B14F-4D97-AF65-F5344CB8AC3E}">
        <p14:creationId xmlns:p14="http://schemas.microsoft.com/office/powerpoint/2010/main" val="454562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EEF6D3-D18E-E80C-4FA1-B824972703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657350"/>
            <a:ext cx="8229600" cy="914400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What’s a pirate’s favorite Azure service? 🏴‍☠️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55512C2-2D3E-7E05-1CB6-B3E1B96085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84784" y="1285875"/>
            <a:ext cx="2235994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igh Quality Gives Pause Pirate Blank Meme Template">
            <a:extLst>
              <a:ext uri="{FF2B5EF4-FFF2-40B4-BE49-F238E27FC236}">
                <a16:creationId xmlns:a16="http://schemas.microsoft.com/office/drawing/2014/main" id="{BA919BA5-3370-5D23-0DF3-3A70D4CFF5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02"/>
          <a:stretch>
            <a:fillRect/>
          </a:stretch>
        </p:blipFill>
        <p:spPr bwMode="auto">
          <a:xfrm>
            <a:off x="6372200" y="2715766"/>
            <a:ext cx="2511383" cy="2193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61244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F603B4-B125-A066-8FF5-C1E9D79F2C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864EA78A-099E-0E73-8B73-89782FF616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392" y="1285875"/>
            <a:ext cx="2235994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 Callout 1">
            <a:extLst>
              <a:ext uri="{FF2B5EF4-FFF2-40B4-BE49-F238E27FC236}">
                <a16:creationId xmlns:a16="http://schemas.microsoft.com/office/drawing/2014/main" id="{1F7BA6BE-B978-38E5-7005-A98F9D6DC72C}"/>
              </a:ext>
            </a:extLst>
          </p:cNvPr>
          <p:cNvSpPr/>
          <p:nvPr/>
        </p:nvSpPr>
        <p:spPr>
          <a:xfrm>
            <a:off x="3004363" y="1581640"/>
            <a:ext cx="3135273" cy="1980220"/>
          </a:xfrm>
          <a:prstGeom prst="wedgeEllipseCallout">
            <a:avLst>
              <a:gd name="adj1" fmla="val -77266"/>
              <a:gd name="adj2" fmla="val -1974"/>
            </a:avLst>
          </a:prstGeom>
          <a:solidFill>
            <a:schemeClr val="bg1"/>
          </a:solidFill>
          <a:ln w="25400">
            <a:solidFill>
              <a:srgbClr val="ED2A2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69A2DBDC-C862-8685-1504-FD9242EA20C3}"/>
              </a:ext>
            </a:extLst>
          </p:cNvPr>
          <p:cNvSpPr txBox="1">
            <a:spLocks/>
          </p:cNvSpPr>
          <p:nvPr/>
        </p:nvSpPr>
        <p:spPr>
          <a:xfrm>
            <a:off x="2357497" y="1347614"/>
            <a:ext cx="2765874" cy="24482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rgbClr val="ED2A24"/>
                </a:solidFill>
                <a:latin typeface="Roboto" panose="02000000000000000000" pitchFamily="2" charset="0"/>
                <a:ea typeface="+mj-ea"/>
                <a:cs typeface="Roboto" panose="02000000000000000000" pitchFamily="2" charset="0"/>
              </a:defRPr>
            </a:lvl1pPr>
          </a:lstStyle>
          <a:p>
            <a:r>
              <a:rPr lang="en-US" sz="9600" dirty="0"/>
              <a:t>A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0F6FBE9-9EC7-0E80-35FE-33CB9354CE3E}"/>
              </a:ext>
            </a:extLst>
          </p:cNvPr>
          <p:cNvSpPr txBox="1">
            <a:spLocks/>
          </p:cNvSpPr>
          <p:nvPr/>
        </p:nvSpPr>
        <p:spPr>
          <a:xfrm>
            <a:off x="3309274" y="1491630"/>
            <a:ext cx="2525452" cy="21602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rgbClr val="ED2A24"/>
                </a:solidFill>
                <a:latin typeface="Roboto" panose="02000000000000000000" pitchFamily="2" charset="0"/>
                <a:ea typeface="+mj-ea"/>
                <a:cs typeface="Roboto" panose="02000000000000000000" pitchFamily="2" charset="0"/>
              </a:defRPr>
            </a:lvl1pPr>
          </a:lstStyle>
          <a:p>
            <a:r>
              <a:rPr lang="en-US" sz="9600" dirty="0"/>
              <a:t>R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EF2ED71A-8ED6-F043-98CE-DBD3AED90603}"/>
              </a:ext>
            </a:extLst>
          </p:cNvPr>
          <p:cNvSpPr txBox="1">
            <a:spLocks/>
          </p:cNvSpPr>
          <p:nvPr/>
        </p:nvSpPr>
        <p:spPr>
          <a:xfrm>
            <a:off x="4067944" y="1491630"/>
            <a:ext cx="2664296" cy="21602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rgbClr val="ED2A24"/>
                </a:solidFill>
                <a:latin typeface="Roboto" panose="02000000000000000000" pitchFamily="2" charset="0"/>
                <a:ea typeface="+mj-ea"/>
                <a:cs typeface="Roboto" panose="02000000000000000000" pitchFamily="2" charset="0"/>
              </a:defRPr>
            </a:lvl1pPr>
          </a:lstStyle>
          <a:p>
            <a:r>
              <a:rPr lang="en-US" sz="9600" dirty="0"/>
              <a:t>G</a:t>
            </a:r>
          </a:p>
        </p:txBody>
      </p:sp>
      <p:pic>
        <p:nvPicPr>
          <p:cNvPr id="3" name="Picture 2" descr="High Quality Gives Pause Pirate Blank Meme Template">
            <a:extLst>
              <a:ext uri="{FF2B5EF4-FFF2-40B4-BE49-F238E27FC236}">
                <a16:creationId xmlns:a16="http://schemas.microsoft.com/office/drawing/2014/main" id="{C380B36D-62D1-E053-750D-D2C78D909B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02"/>
          <a:stretch>
            <a:fillRect/>
          </a:stretch>
        </p:blipFill>
        <p:spPr bwMode="auto">
          <a:xfrm>
            <a:off x="9396536" y="2715766"/>
            <a:ext cx="2511383" cy="2193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30F41127-3E13-E957-E884-3FA3A4879E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64288" y="-1676722"/>
            <a:ext cx="1517848" cy="1517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3247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543EBA-F76B-C940-1A7B-1BEC1A1EBF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CC005353-4CA8-FDBD-E968-EC9D65F8AD33}"/>
              </a:ext>
            </a:extLst>
          </p:cNvPr>
          <p:cNvSpPr txBox="1">
            <a:spLocks/>
          </p:cNvSpPr>
          <p:nvPr/>
        </p:nvSpPr>
        <p:spPr>
          <a:xfrm>
            <a:off x="5364088" y="560080"/>
            <a:ext cx="87444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rgbClr val="ED2A24"/>
                </a:solidFill>
                <a:latin typeface="Roboto" panose="02000000000000000000" pitchFamily="2" charset="0"/>
                <a:ea typeface="+mj-ea"/>
                <a:cs typeface="Roboto" panose="02000000000000000000" pitchFamily="2" charset="0"/>
              </a:defRPr>
            </a:lvl1pPr>
          </a:lstStyle>
          <a:p>
            <a:r>
              <a:rPr lang="en-US" sz="3600" dirty="0">
                <a:solidFill>
                  <a:srgbClr val="081422"/>
                </a:solidFill>
              </a:rPr>
              <a:t>G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B6AE8E73-D9D5-EFA2-5C45-5B4C22417295}"/>
              </a:ext>
            </a:extLst>
          </p:cNvPr>
          <p:cNvSpPr txBox="1">
            <a:spLocks/>
          </p:cNvSpPr>
          <p:nvPr/>
        </p:nvSpPr>
        <p:spPr>
          <a:xfrm>
            <a:off x="3275856" y="560080"/>
            <a:ext cx="87444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rgbClr val="ED2A24"/>
                </a:solidFill>
                <a:latin typeface="Roboto" panose="02000000000000000000" pitchFamily="2" charset="0"/>
                <a:ea typeface="+mj-ea"/>
                <a:cs typeface="Roboto" panose="02000000000000000000" pitchFamily="2" charset="0"/>
              </a:defRPr>
            </a:lvl1pPr>
          </a:lstStyle>
          <a:p>
            <a:r>
              <a:rPr lang="en-US" sz="3600" dirty="0">
                <a:solidFill>
                  <a:srgbClr val="081422"/>
                </a:solidFill>
              </a:rPr>
              <a:t>R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B5BD700-8C66-DA2D-6B1A-2E77CE18EFF3}"/>
              </a:ext>
            </a:extLst>
          </p:cNvPr>
          <p:cNvSpPr txBox="1">
            <a:spLocks/>
          </p:cNvSpPr>
          <p:nvPr/>
        </p:nvSpPr>
        <p:spPr>
          <a:xfrm>
            <a:off x="1979712" y="560080"/>
            <a:ext cx="87444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rgbClr val="ED2A24"/>
                </a:solidFill>
                <a:latin typeface="Roboto" panose="02000000000000000000" pitchFamily="2" charset="0"/>
                <a:ea typeface="+mj-ea"/>
                <a:cs typeface="Roboto" panose="02000000000000000000" pitchFamily="2" charset="0"/>
              </a:defRPr>
            </a:lvl1pPr>
          </a:lstStyle>
          <a:p>
            <a:r>
              <a:rPr lang="en-US" sz="3600" dirty="0">
                <a:solidFill>
                  <a:srgbClr val="081422"/>
                </a:solidFill>
              </a:rPr>
              <a:t>A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AB2437-6FE9-6D6A-205B-EBF21D11A5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55526"/>
            <a:ext cx="8229600" cy="914400"/>
          </a:xfrm>
        </p:spPr>
        <p:txBody>
          <a:bodyPr>
            <a:normAutofit/>
          </a:bodyPr>
          <a:lstStyle/>
          <a:p>
            <a:r>
              <a:rPr lang="en-US" sz="3600" dirty="0"/>
              <a:t>Azure Resource Graph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E0B1F17-7BD3-D526-323B-49CDB9BD816D}"/>
              </a:ext>
            </a:extLst>
          </p:cNvPr>
          <p:cNvSpPr txBox="1">
            <a:spLocks/>
          </p:cNvSpPr>
          <p:nvPr/>
        </p:nvSpPr>
        <p:spPr>
          <a:xfrm>
            <a:off x="6012160" y="560080"/>
            <a:ext cx="82296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rgbClr val="ED2A24"/>
                </a:solidFill>
                <a:latin typeface="Roboto" panose="02000000000000000000" pitchFamily="2" charset="0"/>
                <a:ea typeface="+mj-ea"/>
                <a:cs typeface="Roboto" panose="02000000000000000000" pitchFamily="2" charset="0"/>
              </a:defRPr>
            </a:lvl1pPr>
          </a:lstStyle>
          <a:p>
            <a:r>
              <a:rPr lang="en-US" sz="3600" dirty="0"/>
              <a:t>Explorer</a:t>
            </a:r>
          </a:p>
        </p:txBody>
      </p:sp>
      <p:sp>
        <p:nvSpPr>
          <p:cNvPr id="5" name="Plassholder for tekst 2">
            <a:extLst>
              <a:ext uri="{FF2B5EF4-FFF2-40B4-BE49-F238E27FC236}">
                <a16:creationId xmlns:a16="http://schemas.microsoft.com/office/drawing/2014/main" id="{512C1F4E-5B78-21AF-9A1F-8AD5CDDB30C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7200" y="1563688"/>
            <a:ext cx="8229600" cy="2663825"/>
          </a:xfrm>
        </p:spPr>
        <p:txBody>
          <a:bodyPr>
            <a:normAutofit/>
          </a:bodyPr>
          <a:lstStyle/>
          <a:p>
            <a:r>
              <a:rPr lang="en-US" sz="1800" dirty="0">
                <a:ea typeface="Roboto" panose="02000000000000000000" pitchFamily="2" charset="0"/>
              </a:rPr>
              <a:t>Query the Azure management plane</a:t>
            </a:r>
          </a:p>
          <a:p>
            <a:pPr lvl="1"/>
            <a:r>
              <a:rPr lang="en-US" sz="1600" dirty="0">
                <a:solidFill>
                  <a:srgbClr val="FFCC01"/>
                </a:solidFill>
                <a:ea typeface="Roboto" panose="02000000000000000000" pitchFamily="2" charset="0"/>
              </a:rPr>
              <a:t>Across management groups and subscriptions</a:t>
            </a:r>
            <a:endParaRPr lang="en-US" sz="1800" dirty="0">
              <a:ea typeface="Roboto" panose="02000000000000000000" pitchFamily="2" charset="0"/>
            </a:endParaRPr>
          </a:p>
          <a:p>
            <a:r>
              <a:rPr lang="en-US" sz="1800" dirty="0">
                <a:ea typeface="Roboto" panose="02000000000000000000" pitchFamily="2" charset="0"/>
              </a:rPr>
              <a:t>Uses Kusto Query Language (KQL)</a:t>
            </a:r>
          </a:p>
          <a:p>
            <a:pPr lvl="1"/>
            <a:r>
              <a:rPr lang="en-US" sz="1600" dirty="0">
                <a:solidFill>
                  <a:srgbClr val="FFCC01"/>
                </a:solidFill>
                <a:ea typeface="Roboto" panose="02000000000000000000" pitchFamily="2" charset="0"/>
              </a:rPr>
              <a:t>Subset of KQL supported by Log Analytics, Data Explorer, Sentinel</a:t>
            </a:r>
          </a:p>
          <a:p>
            <a:r>
              <a:rPr lang="en-US" sz="1800" dirty="0">
                <a:ea typeface="Roboto" panose="02000000000000000000" pitchFamily="2" charset="0"/>
              </a:rPr>
              <a:t>Based on Azure RBAC with your own permissions</a:t>
            </a:r>
          </a:p>
          <a:p>
            <a:r>
              <a:rPr lang="en-US" sz="1800" dirty="0">
                <a:ea typeface="Roboto" panose="02000000000000000000" pitchFamily="2" charset="0"/>
              </a:rPr>
              <a:t>Flexible usage through tooling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BE96DCF9-7E32-BFC7-9324-4225E91165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64288" y="253802"/>
            <a:ext cx="1517848" cy="1517848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CC8AB279-E5E4-2979-E85C-EFF0D0A75108}"/>
              </a:ext>
            </a:extLst>
          </p:cNvPr>
          <p:cNvGrpSpPr/>
          <p:nvPr/>
        </p:nvGrpSpPr>
        <p:grpSpPr>
          <a:xfrm rot="21437984">
            <a:off x="3896136" y="2496834"/>
            <a:ext cx="3259921" cy="426195"/>
            <a:chOff x="4041635" y="2579637"/>
            <a:chExt cx="3141861" cy="410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22256D3E-4B8D-693A-DCDD-FC475E83D1EF}"/>
                    </a:ext>
                  </a:extLst>
                </p14:cNvPr>
                <p14:cNvContentPartPr/>
                <p14:nvPr/>
              </p14:nvContentPartPr>
              <p14:xfrm>
                <a:off x="4198016" y="2579637"/>
                <a:ext cx="2985480" cy="41076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22256D3E-4B8D-693A-DCDD-FC475E83D1EF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181014" y="2562638"/>
                  <a:ext cx="3019832" cy="44510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2C0B588A-F398-639B-6997-D6EC92E5ED0A}"/>
                    </a:ext>
                  </a:extLst>
                </p14:cNvPr>
                <p14:cNvContentPartPr/>
                <p14:nvPr/>
              </p14:nvContentPartPr>
              <p14:xfrm rot="211693">
                <a:off x="4041635" y="2621752"/>
                <a:ext cx="3098520" cy="30960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2C0B588A-F398-639B-6997-D6EC92E5ED0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 rot="211693">
                  <a:off x="4024633" y="2604398"/>
                  <a:ext cx="3132871" cy="343961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5107641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7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bldLvl="2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7AA8BB-35A9-4832-B7AE-15FD917870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AC14275-9085-A74D-C91E-826A7D1844AD}"/>
              </a:ext>
            </a:extLst>
          </p:cNvPr>
          <p:cNvSpPr txBox="1">
            <a:spLocks/>
          </p:cNvSpPr>
          <p:nvPr/>
        </p:nvSpPr>
        <p:spPr>
          <a:xfrm>
            <a:off x="2823120" y="560080"/>
            <a:ext cx="82296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rgbClr val="ED2A24"/>
                </a:solidFill>
                <a:latin typeface="Roboto" panose="02000000000000000000" pitchFamily="2" charset="0"/>
                <a:ea typeface="+mj-ea"/>
                <a:cs typeface="Roboto" panose="02000000000000000000" pitchFamily="2" charset="0"/>
              </a:defRPr>
            </a:lvl1pPr>
          </a:lstStyle>
          <a:p>
            <a:r>
              <a:rPr lang="en-US" sz="3600" dirty="0"/>
              <a:t>Explorer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25C4E7F-05DB-8124-B141-C21B49A227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17240" y="555526"/>
            <a:ext cx="8229600" cy="914400"/>
          </a:xfrm>
        </p:spPr>
        <p:txBody>
          <a:bodyPr>
            <a:normAutofit/>
          </a:bodyPr>
          <a:lstStyle/>
          <a:p>
            <a:r>
              <a:rPr lang="en-US" sz="3600" dirty="0"/>
              <a:t>Azure Resource Graph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5A45BF39-0976-DD6D-D12F-7B03BC7276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47864" y="1635646"/>
            <a:ext cx="2448272" cy="244827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2C219EE-E8B7-5A43-F844-3A63897A461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4004" b="20046"/>
          <a:stretch>
            <a:fillRect/>
          </a:stretch>
        </p:blipFill>
        <p:spPr>
          <a:xfrm>
            <a:off x="9396536" y="1347614"/>
            <a:ext cx="9144000" cy="288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9638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C7E775-E30E-CAC2-DE0C-0DF201560C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1624639F-744D-B91C-CA7C-D35637BC9CCC}"/>
              </a:ext>
            </a:extLst>
          </p:cNvPr>
          <p:cNvSpPr txBox="1">
            <a:spLocks/>
          </p:cNvSpPr>
          <p:nvPr/>
        </p:nvSpPr>
        <p:spPr>
          <a:xfrm>
            <a:off x="2823120" y="560080"/>
            <a:ext cx="82296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rgbClr val="ED2A24"/>
                </a:solidFill>
                <a:latin typeface="Roboto" panose="02000000000000000000" pitchFamily="2" charset="0"/>
                <a:ea typeface="+mj-ea"/>
                <a:cs typeface="Roboto" panose="02000000000000000000" pitchFamily="2" charset="0"/>
              </a:defRPr>
            </a:lvl1pPr>
          </a:lstStyle>
          <a:p>
            <a:r>
              <a:rPr lang="en-US" sz="3600" dirty="0"/>
              <a:t>Explorer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BBA1D4F-D2AA-FE16-A102-2BD9579FD6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17240" y="555526"/>
            <a:ext cx="8229600" cy="914400"/>
          </a:xfrm>
        </p:spPr>
        <p:txBody>
          <a:bodyPr>
            <a:normAutofit/>
          </a:bodyPr>
          <a:lstStyle/>
          <a:p>
            <a:r>
              <a:rPr lang="en-US" sz="3600" dirty="0"/>
              <a:t>Azure Resource Graph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E09E9612-C766-6FB1-F913-D97E386C8A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6157192" y="1635646"/>
            <a:ext cx="2448272" cy="244827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38EF1AF-7765-4E7D-9F46-9DFA1687887A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</a:blip>
          <a:srcRect t="4004" b="20046"/>
          <a:stretch>
            <a:fillRect/>
          </a:stretch>
        </p:blipFill>
        <p:spPr>
          <a:xfrm>
            <a:off x="0" y="1347614"/>
            <a:ext cx="9144000" cy="288032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FDCE69C-9B10-D34D-7A82-FC3FDB1D1261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/>
          </a:blip>
          <a:srcRect/>
          <a:stretch/>
        </p:blipFill>
        <p:spPr>
          <a:xfrm>
            <a:off x="1594132" y="2968146"/>
            <a:ext cx="7549868" cy="219589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B137648-FA8B-B967-1ED9-F0F96CCABB3A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727325" y="1651000"/>
            <a:ext cx="1673225" cy="171767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3EE400F-A0E6-C667-89C5-DAF2D580015A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95535" y="1744737"/>
            <a:ext cx="1649165" cy="1382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20834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5C6276-67C3-28AB-5F54-67CBCFAB63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827E776-E1FC-FB19-86AB-F04B58050595}"/>
              </a:ext>
            </a:extLst>
          </p:cNvPr>
          <p:cNvSpPr txBox="1">
            <a:spLocks/>
          </p:cNvSpPr>
          <p:nvPr/>
        </p:nvSpPr>
        <p:spPr>
          <a:xfrm>
            <a:off x="2823120" y="560080"/>
            <a:ext cx="82296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rgbClr val="ED2A24"/>
                </a:solidFill>
                <a:latin typeface="Roboto" panose="02000000000000000000" pitchFamily="2" charset="0"/>
                <a:ea typeface="+mj-ea"/>
                <a:cs typeface="Roboto" panose="02000000000000000000" pitchFamily="2" charset="0"/>
              </a:defRPr>
            </a:lvl1pPr>
          </a:lstStyle>
          <a:p>
            <a:r>
              <a:rPr lang="en-US" sz="3600" dirty="0"/>
              <a:t>Explorer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BE83EEE-B004-DC8F-0B5B-AAAEABC762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17240" y="555526"/>
            <a:ext cx="8229600" cy="914400"/>
          </a:xfrm>
        </p:spPr>
        <p:txBody>
          <a:bodyPr>
            <a:normAutofit/>
          </a:bodyPr>
          <a:lstStyle/>
          <a:p>
            <a:r>
              <a:rPr lang="en-US" sz="3600" dirty="0"/>
              <a:t>Azure Resource Graph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EB716B4C-BA55-A5AE-2068-C3052F5EEC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6157192" y="1635646"/>
            <a:ext cx="2448272" cy="2448272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CBBA3BFA-F6D8-76FB-3CAF-34EBAFA0F5E4}"/>
              </a:ext>
            </a:extLst>
          </p:cNvPr>
          <p:cNvSpPr txBox="1">
            <a:spLocks/>
          </p:cNvSpPr>
          <p:nvPr/>
        </p:nvSpPr>
        <p:spPr>
          <a:xfrm>
            <a:off x="-5869160" y="555526"/>
            <a:ext cx="9661376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rgbClr val="ED2A24"/>
                </a:solidFill>
                <a:latin typeface="Roboto" panose="02000000000000000000" pitchFamily="2" charset="0"/>
                <a:ea typeface="+mj-ea"/>
                <a:cs typeface="Roboto" panose="02000000000000000000" pitchFamily="2" charset="0"/>
              </a:defRPr>
            </a:lvl1pPr>
          </a:lstStyle>
          <a:p>
            <a:r>
              <a:rPr lang="en-US" sz="3600" dirty="0"/>
              <a:t>boosted</a:t>
            </a:r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F0832B7F-810F-9B40-B7F7-34FB067E93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40752" y="1532056"/>
            <a:ext cx="3024336" cy="3024336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076" name="Picture 4" descr="This Is Brilliant But I Like This Meme Generator - Piñata Farms - The best  meme generator and meme maker for video &amp; image memes">
            <a:extLst>
              <a:ext uri="{FF2B5EF4-FFF2-40B4-BE49-F238E27FC236}">
                <a16:creationId xmlns:a16="http://schemas.microsoft.com/office/drawing/2014/main" id="{A15D231A-DEBB-A11E-125E-B12A34AEDD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3120" y="1404024"/>
            <a:ext cx="3497750" cy="3611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DFE313-CF33-1010-EC43-664AFEAA1107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/>
          </a:blip>
          <a:srcRect t="4004" b="20046"/>
          <a:stretch>
            <a:fillRect/>
          </a:stretch>
        </p:blipFill>
        <p:spPr>
          <a:xfrm>
            <a:off x="4499992" y="4170795"/>
            <a:ext cx="1224136" cy="3855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5F4157-4505-AAF4-BFC5-B1CBAF6216A7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/>
          </a:blip>
          <a:srcRect t="4004" b="20046"/>
          <a:stretch>
            <a:fillRect/>
          </a:stretch>
        </p:blipFill>
        <p:spPr>
          <a:xfrm>
            <a:off x="4518844" y="2483303"/>
            <a:ext cx="1224136" cy="385597"/>
          </a:xfrm>
          <a:prstGeom prst="rect">
            <a:avLst/>
          </a:prstGeom>
        </p:spPr>
      </p:pic>
      <p:pic>
        <p:nvPicPr>
          <p:cNvPr id="13" name="Picture 12" descr="A blue ribbon with a black background&#10;&#10;AI-generated content may be incorrect.">
            <a:extLst>
              <a:ext uri="{FF2B5EF4-FFF2-40B4-BE49-F238E27FC236}">
                <a16:creationId xmlns:a16="http://schemas.microsoft.com/office/drawing/2014/main" id="{E3AFB692-3266-5ED5-204D-7BC99320C31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99612" y="2075343"/>
            <a:ext cx="742740" cy="742740"/>
          </a:xfrm>
          <a:prstGeom prst="rect">
            <a:avLst/>
          </a:prstGeom>
        </p:spPr>
      </p:pic>
      <p:pic>
        <p:nvPicPr>
          <p:cNvPr id="17" name="Picture 16" descr="A blue ribbon with a black background&#10;&#10;AI-generated content may be incorrect.">
            <a:extLst>
              <a:ext uri="{FF2B5EF4-FFF2-40B4-BE49-F238E27FC236}">
                <a16:creationId xmlns:a16="http://schemas.microsoft.com/office/drawing/2014/main" id="{8F510329-2EDF-8037-621D-939839EAD39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60510" y="3799425"/>
            <a:ext cx="742740" cy="742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75977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8F714F-E8E6-8E3A-3EA4-8AD8A3713B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504B2551-F678-C5A3-E0B4-5B6ED7CB267A}"/>
              </a:ext>
            </a:extLst>
          </p:cNvPr>
          <p:cNvSpPr txBox="1">
            <a:spLocks/>
          </p:cNvSpPr>
          <p:nvPr/>
        </p:nvSpPr>
        <p:spPr>
          <a:xfrm>
            <a:off x="3615208" y="560080"/>
            <a:ext cx="82296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rgbClr val="ED2A24"/>
                </a:solidFill>
                <a:latin typeface="Roboto" panose="02000000000000000000" pitchFamily="2" charset="0"/>
                <a:ea typeface="+mj-ea"/>
                <a:cs typeface="Roboto" panose="02000000000000000000" pitchFamily="2" charset="0"/>
              </a:defRPr>
            </a:lvl1pPr>
          </a:lstStyle>
          <a:p>
            <a:r>
              <a:rPr lang="en-US" sz="3600" dirty="0"/>
              <a:t>Explorer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84385E7-4BE6-7F36-0DA6-387029A1DB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168" y="555526"/>
            <a:ext cx="8229600" cy="914400"/>
          </a:xfrm>
        </p:spPr>
        <p:txBody>
          <a:bodyPr>
            <a:normAutofit/>
          </a:bodyPr>
          <a:lstStyle/>
          <a:p>
            <a:r>
              <a:rPr lang="en-US" sz="3600" dirty="0"/>
              <a:t>Azure Resource Graph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8F7B9E1D-9282-AE41-2FA1-8F1A0FAFAA80}"/>
              </a:ext>
            </a:extLst>
          </p:cNvPr>
          <p:cNvSpPr txBox="1">
            <a:spLocks/>
          </p:cNvSpPr>
          <p:nvPr/>
        </p:nvSpPr>
        <p:spPr>
          <a:xfrm>
            <a:off x="-3492896" y="555526"/>
            <a:ext cx="9661376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rgbClr val="ED2A24"/>
                </a:solidFill>
                <a:latin typeface="Roboto" panose="02000000000000000000" pitchFamily="2" charset="0"/>
                <a:ea typeface="+mj-ea"/>
                <a:cs typeface="Roboto" panose="02000000000000000000" pitchFamily="2" charset="0"/>
              </a:defRPr>
            </a:lvl1pPr>
          </a:lstStyle>
          <a:p>
            <a:r>
              <a:rPr lang="en-US" sz="3600" dirty="0"/>
              <a:t>boosted</a:t>
            </a:r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5DC82495-E06C-557D-4EC2-631F71C29B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1532056"/>
            <a:ext cx="3024336" cy="3024336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6882450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PPT-mal_NIC">
  <a:themeElements>
    <a:clrScheme name="Custom 9">
      <a:dk1>
        <a:srgbClr val="FFFFFF"/>
      </a:dk1>
      <a:lt1>
        <a:srgbClr val="FFFFFF"/>
      </a:lt1>
      <a:dk2>
        <a:srgbClr val="632E62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Custom 1">
      <a:majorFont>
        <a:latin typeface="Figtree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PPT-mal_NIC.potx</Template>
  <TotalTime>5314</TotalTime>
  <Words>591</Words>
  <Application>Microsoft Macintosh PowerPoint</Application>
  <PresentationFormat>On-screen Show (16:9)</PresentationFormat>
  <Paragraphs>126</Paragraphs>
  <Slides>24</Slides>
  <Notes>5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Cascadia Code</vt:lpstr>
      <vt:lpstr>Roboto</vt:lpstr>
      <vt:lpstr>Calibri</vt:lpstr>
      <vt:lpstr>IBM Plex Sans</vt:lpstr>
      <vt:lpstr>Arial</vt:lpstr>
      <vt:lpstr>PPT-mal_NIC</vt:lpstr>
      <vt:lpstr>PowerPoint Presentation</vt:lpstr>
      <vt:lpstr>PowerPoint Presentation</vt:lpstr>
      <vt:lpstr>What’s a pirate’s favorite Azure service? 🏴‍☠️</vt:lpstr>
      <vt:lpstr>PowerPoint Presentation</vt:lpstr>
      <vt:lpstr>Azure Resource Graph</vt:lpstr>
      <vt:lpstr>Azure Resource Graph</vt:lpstr>
      <vt:lpstr>Azure Resource Graph</vt:lpstr>
      <vt:lpstr>Azure Resource Graph</vt:lpstr>
      <vt:lpstr>Azure Resource Graph</vt:lpstr>
      <vt:lpstr>PowerPoint Presentation</vt:lpstr>
      <vt:lpstr>Emanuel Palm</vt:lpstr>
      <vt:lpstr>Notes</vt:lpstr>
      <vt:lpstr>Azure Resource Graph</vt:lpstr>
      <vt:lpstr>ARG KQL &amp; Syntax</vt:lpstr>
      <vt:lpstr>Case Sensitivity</vt:lpstr>
      <vt:lpstr>Matches Regex</vt:lpstr>
      <vt:lpstr>Ways to use Azure Resource Graph</vt:lpstr>
      <vt:lpstr>PowerPoint Presentation</vt:lpstr>
      <vt:lpstr>Tips &amp; Tricks</vt:lpstr>
      <vt:lpstr>Sharing Queries</vt:lpstr>
      <vt:lpstr>Demo / Showcase order</vt:lpstr>
      <vt:lpstr>bARGE</vt:lpstr>
      <vt:lpstr>Other notes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tn</dc:creator>
  <cp:lastModifiedBy>Emanuel Palm</cp:lastModifiedBy>
  <cp:revision>169</cp:revision>
  <dcterms:created xsi:type="dcterms:W3CDTF">2012-11-21T10:27:26Z</dcterms:created>
  <dcterms:modified xsi:type="dcterms:W3CDTF">2025-10-25T18:18:05Z</dcterms:modified>
</cp:coreProperties>
</file>